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40"/>
  </p:notesMasterIdLst>
  <p:handoutMasterIdLst>
    <p:handoutMasterId r:id="rId41"/>
  </p:handoutMasterIdLst>
  <p:sldIdLst>
    <p:sldId id="262" r:id="rId4"/>
    <p:sldId id="259" r:id="rId5"/>
    <p:sldId id="258" r:id="rId6"/>
    <p:sldId id="268" r:id="rId7"/>
    <p:sldId id="286" r:id="rId8"/>
    <p:sldId id="283" r:id="rId9"/>
    <p:sldId id="302" r:id="rId10"/>
    <p:sldId id="298" r:id="rId11"/>
    <p:sldId id="305" r:id="rId12"/>
    <p:sldId id="299" r:id="rId13"/>
    <p:sldId id="300" r:id="rId14"/>
    <p:sldId id="301" r:id="rId15"/>
    <p:sldId id="284" r:id="rId16"/>
    <p:sldId id="288" r:id="rId17"/>
    <p:sldId id="303" r:id="rId18"/>
    <p:sldId id="291" r:id="rId19"/>
    <p:sldId id="292" r:id="rId20"/>
    <p:sldId id="293" r:id="rId21"/>
    <p:sldId id="294" r:id="rId22"/>
    <p:sldId id="296" r:id="rId23"/>
    <p:sldId id="290" r:id="rId24"/>
    <p:sldId id="289" r:id="rId25"/>
    <p:sldId id="295" r:id="rId26"/>
    <p:sldId id="308" r:id="rId27"/>
    <p:sldId id="309" r:id="rId28"/>
    <p:sldId id="310" r:id="rId29"/>
    <p:sldId id="312" r:id="rId30"/>
    <p:sldId id="307" r:id="rId31"/>
    <p:sldId id="313" r:id="rId32"/>
    <p:sldId id="314" r:id="rId33"/>
    <p:sldId id="306" r:id="rId34"/>
    <p:sldId id="311" r:id="rId35"/>
    <p:sldId id="304" r:id="rId36"/>
    <p:sldId id="297" r:id="rId37"/>
    <p:sldId id="285" r:id="rId38"/>
    <p:sldId id="279" r:id="rId3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낙현" initials="정낙" lastIdx="1" clrIdx="0">
    <p:extLst>
      <p:ext uri="{19B8F6BF-5375-455C-9EA6-DF929625EA0E}">
        <p15:presenceInfo xmlns:p15="http://schemas.microsoft.com/office/powerpoint/2012/main" userId="f1da31e48e529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4"/>
    </p:cViewPr>
  </p:sorter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6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33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01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67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5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4.png"/><Relationship Id="rId28" Type="http://schemas.openxmlformats.org/officeDocument/2006/relationships/image" Target="../media/image23.sv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7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6.pn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4.png"/><Relationship Id="rId18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33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36.png"/><Relationship Id="rId23" Type="http://schemas.openxmlformats.org/officeDocument/2006/relationships/image" Target="../media/image42.png"/><Relationship Id="rId10" Type="http://schemas.openxmlformats.org/officeDocument/2006/relationships/image" Target="../media/image15.svg"/><Relationship Id="rId19" Type="http://schemas.openxmlformats.org/officeDocument/2006/relationships/image" Target="../media/image68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35.svg"/><Relationship Id="rId22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2.png"/><Relationship Id="rId18" Type="http://schemas.openxmlformats.org/officeDocument/2006/relationships/image" Target="../media/image41.svg"/><Relationship Id="rId3" Type="http://schemas.openxmlformats.org/officeDocument/2006/relationships/image" Target="../media/image10.png"/><Relationship Id="rId21" Type="http://schemas.openxmlformats.org/officeDocument/2006/relationships/image" Target="../media/image42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15.svg"/><Relationship Id="rId19" Type="http://schemas.openxmlformats.org/officeDocument/2006/relationships/image" Target="../media/image74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42.png"/><Relationship Id="rId4" Type="http://schemas.openxmlformats.org/officeDocument/2006/relationships/image" Target="../media/image7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9.png"/><Relationship Id="rId18" Type="http://schemas.openxmlformats.org/officeDocument/2006/relationships/image" Target="../media/image92.svg"/><Relationship Id="rId3" Type="http://schemas.openxmlformats.org/officeDocument/2006/relationships/image" Target="../media/image66.png"/><Relationship Id="rId21" Type="http://schemas.openxmlformats.org/officeDocument/2006/relationships/image" Target="../media/image95.pn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.svg"/><Relationship Id="rId20" Type="http://schemas.openxmlformats.org/officeDocument/2006/relationships/image" Target="../media/image9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24" Type="http://schemas.openxmlformats.org/officeDocument/2006/relationships/image" Target="../media/image98.svg"/><Relationship Id="rId5" Type="http://schemas.openxmlformats.org/officeDocument/2006/relationships/image" Target="../media/image81.png"/><Relationship Id="rId15" Type="http://schemas.openxmlformats.org/officeDocument/2006/relationships/image" Target="../media/image12.png"/><Relationship Id="rId23" Type="http://schemas.openxmlformats.org/officeDocument/2006/relationships/image" Target="../media/image97.png"/><Relationship Id="rId10" Type="http://schemas.openxmlformats.org/officeDocument/2006/relationships/image" Target="../media/image86.svg"/><Relationship Id="rId19" Type="http://schemas.openxmlformats.org/officeDocument/2006/relationships/image" Target="../media/image93.png"/><Relationship Id="rId4" Type="http://schemas.openxmlformats.org/officeDocument/2006/relationships/image" Target="../media/image67.svg"/><Relationship Id="rId9" Type="http://schemas.openxmlformats.org/officeDocument/2006/relationships/image" Target="../media/image85.png"/><Relationship Id="rId14" Type="http://schemas.openxmlformats.org/officeDocument/2006/relationships/image" Target="../media/image90.svg"/><Relationship Id="rId22" Type="http://schemas.openxmlformats.org/officeDocument/2006/relationships/image" Target="../media/image9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9.svg"/><Relationship Id="rId18" Type="http://schemas.openxmlformats.org/officeDocument/2006/relationships/image" Target="../media/image104.png"/><Relationship Id="rId26" Type="http://schemas.openxmlformats.org/officeDocument/2006/relationships/image" Target="../media/image112.svg"/><Relationship Id="rId3" Type="http://schemas.openxmlformats.org/officeDocument/2006/relationships/image" Target="../media/image99.png"/><Relationship Id="rId21" Type="http://schemas.openxmlformats.org/officeDocument/2006/relationships/image" Target="../media/image107.png"/><Relationship Id="rId7" Type="http://schemas.openxmlformats.org/officeDocument/2006/relationships/image" Target="../media/image17.svg"/><Relationship Id="rId12" Type="http://schemas.openxmlformats.org/officeDocument/2006/relationships/image" Target="../media/image2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02.png"/><Relationship Id="rId20" Type="http://schemas.openxmlformats.org/officeDocument/2006/relationships/image" Target="../media/image10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24" Type="http://schemas.openxmlformats.org/officeDocument/2006/relationships/image" Target="../media/image110.svg"/><Relationship Id="rId5" Type="http://schemas.openxmlformats.org/officeDocument/2006/relationships/image" Target="../media/image11.svg"/><Relationship Id="rId15" Type="http://schemas.openxmlformats.org/officeDocument/2006/relationships/image" Target="../media/image37.svg"/><Relationship Id="rId23" Type="http://schemas.openxmlformats.org/officeDocument/2006/relationships/image" Target="../media/image109.png"/><Relationship Id="rId28" Type="http://schemas.openxmlformats.org/officeDocument/2006/relationships/image" Target="../media/image114.svg"/><Relationship Id="rId10" Type="http://schemas.openxmlformats.org/officeDocument/2006/relationships/image" Target="../media/image24.png"/><Relationship Id="rId19" Type="http://schemas.openxmlformats.org/officeDocument/2006/relationships/image" Target="../media/image105.png"/><Relationship Id="rId4" Type="http://schemas.openxmlformats.org/officeDocument/2006/relationships/image" Target="../media/image10.png"/><Relationship Id="rId9" Type="http://schemas.openxmlformats.org/officeDocument/2006/relationships/image" Target="../media/image101.svg"/><Relationship Id="rId14" Type="http://schemas.openxmlformats.org/officeDocument/2006/relationships/image" Target="../media/image36.png"/><Relationship Id="rId22" Type="http://schemas.openxmlformats.org/officeDocument/2006/relationships/image" Target="../media/image108.svg"/><Relationship Id="rId27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88.svg"/><Relationship Id="rId3" Type="http://schemas.openxmlformats.org/officeDocument/2006/relationships/image" Target="../media/image66.png"/><Relationship Id="rId21" Type="http://schemas.openxmlformats.org/officeDocument/2006/relationships/image" Target="../media/image10.png"/><Relationship Id="rId7" Type="http://schemas.openxmlformats.org/officeDocument/2006/relationships/image" Target="../media/image91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24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16.png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67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Relationship Id="rId22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66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svg"/><Relationship Id="rId11" Type="http://schemas.openxmlformats.org/officeDocument/2006/relationships/image" Target="../media/image10.png"/><Relationship Id="rId5" Type="http://schemas.openxmlformats.org/officeDocument/2006/relationships/image" Target="../media/image109.png"/><Relationship Id="rId15" Type="http://schemas.openxmlformats.org/officeDocument/2006/relationships/image" Target="../media/image115.png"/><Relationship Id="rId10" Type="http://schemas.openxmlformats.org/officeDocument/2006/relationships/image" Target="../media/image17.svg"/><Relationship Id="rId4" Type="http://schemas.openxmlformats.org/officeDocument/2006/relationships/image" Target="../media/image92.svg"/><Relationship Id="rId9" Type="http://schemas.openxmlformats.org/officeDocument/2006/relationships/image" Target="../media/image16.png"/><Relationship Id="rId14" Type="http://schemas.openxmlformats.org/officeDocument/2006/relationships/image" Target="../media/image67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r>
              <a:rPr lang="en-US" altLang="ko-KR" dirty="0"/>
              <a:t>BADIZ Project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블록체인이론과 실습  과제</a:t>
            </a:r>
            <a:r>
              <a:rPr lang="en-US" altLang="ko-KR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회사 미션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CE153-0BAF-4FDE-9C3F-DFD23E5DEC1E}"/>
              </a:ext>
            </a:extLst>
          </p:cNvPr>
          <p:cNvSpPr txBox="1"/>
          <p:nvPr/>
        </p:nvSpPr>
        <p:spPr>
          <a:xfrm>
            <a:off x="1264544" y="1368525"/>
            <a:ext cx="6614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세계에서 가장 빠르고 확장 가능하며 쉬운 블록체인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제공</a:t>
            </a:r>
          </a:p>
          <a:p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we aim to make Crowd Funding the fastest, most scalable, and easiest to use blockchain in the world.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61663-E922-4670-8F26-30067D13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33" y="3419551"/>
            <a:ext cx="1323975" cy="83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9CE6C-AC96-42AA-B4C2-3AFFF4FF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37" y="3429000"/>
            <a:ext cx="1152525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B0DD6B-96A9-4661-9E5E-8220C4DE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91" y="3483289"/>
            <a:ext cx="1295400" cy="9334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966E25-D073-4E02-8A87-063339AE2C0C}"/>
              </a:ext>
            </a:extLst>
          </p:cNvPr>
          <p:cNvGrpSpPr/>
          <p:nvPr/>
        </p:nvGrpSpPr>
        <p:grpSpPr>
          <a:xfrm>
            <a:off x="1557153" y="4667774"/>
            <a:ext cx="1844687" cy="639070"/>
            <a:chOff x="268339" y="3266596"/>
            <a:chExt cx="1728659" cy="639070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C583212A-DA05-4619-8BE0-FBBB8186FA47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Fastest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41BF12-2E7F-415A-AAB3-94B0E484BC51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461CE5-1D41-49ED-AEAD-13EA7B041838}"/>
              </a:ext>
            </a:extLst>
          </p:cNvPr>
          <p:cNvGrpSpPr/>
          <p:nvPr/>
        </p:nvGrpSpPr>
        <p:grpSpPr>
          <a:xfrm>
            <a:off x="6330515" y="4667309"/>
            <a:ext cx="1784351" cy="639070"/>
            <a:chOff x="268339" y="3266596"/>
            <a:chExt cx="1728659" cy="639070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51D2CF7E-73E7-4F4D-9875-82C7AE9453C0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User-</a:t>
              </a:r>
              <a:r>
                <a:rPr 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Freindly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C4E23D-271A-4516-8DFD-EB41913D4FDC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사용자 친화적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71A9A3-26E1-4F89-A655-477BF87C8241}"/>
              </a:ext>
            </a:extLst>
          </p:cNvPr>
          <p:cNvGrpSpPr/>
          <p:nvPr/>
        </p:nvGrpSpPr>
        <p:grpSpPr>
          <a:xfrm>
            <a:off x="3992120" y="4713867"/>
            <a:ext cx="2246171" cy="639070"/>
            <a:chOff x="268339" y="3266596"/>
            <a:chExt cx="1728659" cy="639070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663F6545-17D5-4FE3-8D87-A2832DF0D7D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AACC99-0F82-4997-B29F-4FF68074DCC3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9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2-4.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문제점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248CFC-B905-405D-9439-C66780D57057}"/>
              </a:ext>
            </a:extLst>
          </p:cNvPr>
          <p:cNvGrpSpPr/>
          <p:nvPr/>
        </p:nvGrpSpPr>
        <p:grpSpPr>
          <a:xfrm>
            <a:off x="877825" y="1292610"/>
            <a:ext cx="6616701" cy="1254623"/>
            <a:chOff x="268339" y="3266596"/>
            <a:chExt cx="1728659" cy="1254623"/>
          </a:xfrm>
        </p:grpSpPr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517CC89D-4F8D-4A15-A408-BFE360814FA4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기존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문제점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F1E326-6E6D-4EE2-98FB-08844DF5C360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법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규제에 의한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절차 복잡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비싼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 의사 결정 어려움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DB691D-9F9F-4088-A785-0237F1AEDC0B}"/>
              </a:ext>
            </a:extLst>
          </p:cNvPr>
          <p:cNvGrpSpPr/>
          <p:nvPr/>
        </p:nvGrpSpPr>
        <p:grpSpPr>
          <a:xfrm>
            <a:off x="3619396" y="4239219"/>
            <a:ext cx="4918050" cy="1268141"/>
            <a:chOff x="268339" y="3266596"/>
            <a:chExt cx="1728659" cy="1268141"/>
          </a:xfrm>
        </p:grpSpPr>
        <p:sp>
          <p:nvSpPr>
            <p:cNvPr id="51" name="Text Placeholder 17">
              <a:extLst>
                <a:ext uri="{FF2B5EF4-FFF2-40B4-BE49-F238E27FC236}">
                  <a16:creationId xmlns:a16="http://schemas.microsoft.com/office/drawing/2014/main" id="{707F81A0-3B26-4FC0-9100-D759F6DCC513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4300C9-D66A-4E27-B8AB-770A644EF6D0}"/>
                </a:ext>
              </a:extLst>
            </p:cNvPr>
            <p:cNvSpPr txBox="1"/>
            <p:nvPr/>
          </p:nvSpPr>
          <p:spPr>
            <a:xfrm>
              <a:off x="268339" y="3611407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투자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투명한 투자 집행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의사결정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40DE73D-3DDB-4F9F-BF23-AEBFF4D9E05F}"/>
              </a:ext>
            </a:extLst>
          </p:cNvPr>
          <p:cNvSpPr/>
          <p:nvPr/>
        </p:nvSpPr>
        <p:spPr>
          <a:xfrm>
            <a:off x="3948786" y="2965318"/>
            <a:ext cx="1246427" cy="780442"/>
          </a:xfrm>
          <a:prstGeom prst="downArrow">
            <a:avLst/>
          </a:prstGeom>
          <a:solidFill>
            <a:srgbClr val="7C00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AF72A-BDCE-46EB-933F-5242FD19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12" y="1205818"/>
            <a:ext cx="905001" cy="24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AE9467-8251-4F0B-A654-588825A2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13" y="1397858"/>
            <a:ext cx="1105054" cy="419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7037C4-AA20-40E5-8532-D0C40EDF6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580" y="1805759"/>
            <a:ext cx="1724266" cy="41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3925E2-CC73-4BC0-8644-5C5FB256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40" y="1165373"/>
            <a:ext cx="1057423" cy="32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6CE81-EDAD-4E0C-9908-BC953B0A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166" y="2165466"/>
            <a:ext cx="1666875" cy="361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B6F4C-F2F1-41E0-B004-CB44DFE1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71" y="360209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2-5. </a:t>
            </a:r>
            <a:r>
              <a:rPr lang="ko-KR" altLang="en-US" dirty="0"/>
              <a:t>솔루션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5066210" y="1612065"/>
            <a:ext cx="1589248" cy="1063638"/>
            <a:chOff x="268338" y="3266596"/>
            <a:chExt cx="1728660" cy="1063638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268338" y="3499237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보안 강화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 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 기회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5071562" y="3978670"/>
            <a:ext cx="2883465" cy="931008"/>
            <a:chOff x="253141" y="3266596"/>
            <a:chExt cx="1743857" cy="931008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엔터프라이즈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253141" y="3612829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유연성향상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커뮤니티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0EE2AC-E04D-4755-8899-717D22EA8784}"/>
              </a:ext>
            </a:extLst>
          </p:cNvPr>
          <p:cNvGrpSpPr/>
          <p:nvPr/>
        </p:nvGrpSpPr>
        <p:grpSpPr>
          <a:xfrm>
            <a:off x="1564986" y="1612065"/>
            <a:ext cx="2881910" cy="1352328"/>
            <a:chOff x="268806" y="3266596"/>
            <a:chExt cx="1728192" cy="1352328"/>
          </a:xfrm>
        </p:grpSpPr>
        <p:sp>
          <p:nvSpPr>
            <p:cNvPr id="33" name="Text Placeholder 17">
              <a:extLst>
                <a:ext uri="{FF2B5EF4-FFF2-40B4-BE49-F238E27FC236}">
                  <a16:creationId xmlns:a16="http://schemas.microsoft.com/office/drawing/2014/main" id="{85B710B8-CCD3-42F0-945B-26A68D87BCF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1E2DD-D3E9-4EDF-A078-E11815A4A47C}"/>
                </a:ext>
              </a:extLst>
            </p:cNvPr>
            <p:cNvSpPr txBox="1"/>
            <p:nvPr/>
          </p:nvSpPr>
          <p:spPr>
            <a:xfrm>
              <a:off x="268806" y="3541706"/>
              <a:ext cx="17281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지분투자형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대출형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후원형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기부형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8C8943-B7C0-4D66-BFDD-930219589F66}"/>
              </a:ext>
            </a:extLst>
          </p:cNvPr>
          <p:cNvGrpSpPr/>
          <p:nvPr/>
        </p:nvGrpSpPr>
        <p:grpSpPr>
          <a:xfrm>
            <a:off x="1550278" y="3978670"/>
            <a:ext cx="2857563" cy="955614"/>
            <a:chOff x="268806" y="3266596"/>
            <a:chExt cx="1728192" cy="955614"/>
          </a:xfrm>
        </p:grpSpPr>
        <p:sp>
          <p:nvSpPr>
            <p:cNvPr id="41" name="Text Placeholder 17">
              <a:extLst>
                <a:ext uri="{FF2B5EF4-FFF2-40B4-BE49-F238E27FC236}">
                  <a16:creationId xmlns:a16="http://schemas.microsoft.com/office/drawing/2014/main" id="{147CCEFC-1A48-421B-A443-00D24FBA048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수요자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C5C767-FA46-4F1C-B44E-E9FC17CDC0C9}"/>
                </a:ext>
              </a:extLst>
            </p:cNvPr>
            <p:cNvSpPr txBox="1"/>
            <p:nvPr/>
          </p:nvSpPr>
          <p:spPr>
            <a:xfrm>
              <a:off x="268806" y="363743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조달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기회 제공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0FBCFB-E692-4018-B35E-1353F589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95" y="1851030"/>
            <a:ext cx="923925" cy="847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16232-A07A-4D8D-BBB8-D7460292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14" y="4081003"/>
            <a:ext cx="8096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4E0638-902B-4F92-B6F6-6D2E5520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9" y="4175328"/>
            <a:ext cx="876300" cy="752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9B0368-FCD6-4999-ACC7-C1C754BF6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45" y="2063131"/>
            <a:ext cx="8191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2-6.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02230" y="1397680"/>
            <a:ext cx="1620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92329" y="3058412"/>
            <a:ext cx="176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54739" y="130534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2-7. BADIZ  </a:t>
            </a:r>
            <a:r>
              <a:rPr lang="ko-KR" altLang="en-US" dirty="0"/>
              <a:t>사이트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039C7-0586-4063-8A58-14EA760B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" b="5053"/>
          <a:stretch/>
        </p:blipFill>
        <p:spPr>
          <a:xfrm>
            <a:off x="919241" y="841248"/>
            <a:ext cx="7557247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사업모델</a:t>
            </a: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지분투자형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pic>
        <p:nvPicPr>
          <p:cNvPr id="5" name="그래픽 4" descr="남학생">
            <a:extLst>
              <a:ext uri="{FF2B5EF4-FFF2-40B4-BE49-F238E27FC236}">
                <a16:creationId xmlns:a16="http://schemas.microsoft.com/office/drawing/2014/main" id="{9C484176-6605-4FF7-A7AD-8D6E9ABE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" name="그래픽 5" descr="남학생">
            <a:extLst>
              <a:ext uri="{FF2B5EF4-FFF2-40B4-BE49-F238E27FC236}">
                <a16:creationId xmlns:a16="http://schemas.microsoft.com/office/drawing/2014/main" id="{63D78CBA-3257-4746-9EB1-C62C2291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" name="그래픽 6" descr="여학생">
            <a:extLst>
              <a:ext uri="{FF2B5EF4-FFF2-40B4-BE49-F238E27FC236}">
                <a16:creationId xmlns:a16="http://schemas.microsoft.com/office/drawing/2014/main" id="{AB413A04-2F8C-4D94-993B-02C3B86D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" name="그래픽 7" descr="남학생">
            <a:extLst>
              <a:ext uri="{FF2B5EF4-FFF2-40B4-BE49-F238E27FC236}">
                <a16:creationId xmlns:a16="http://schemas.microsoft.com/office/drawing/2014/main" id="{F7BD4EC9-02A8-4A15-A7BD-3A83E0B4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9" name="그래픽 8" descr="남학생">
            <a:extLst>
              <a:ext uri="{FF2B5EF4-FFF2-40B4-BE49-F238E27FC236}">
                <a16:creationId xmlns:a16="http://schemas.microsoft.com/office/drawing/2014/main" id="{F7CD957E-1085-4E76-95EA-3305F294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1" name="그래픽 10" descr="게임 컨트롤러">
            <a:extLst>
              <a:ext uri="{FF2B5EF4-FFF2-40B4-BE49-F238E27FC236}">
                <a16:creationId xmlns:a16="http://schemas.microsoft.com/office/drawing/2014/main" id="{B1C79E2E-7E2A-48F9-8B70-A9E5E9A59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895" y="4061965"/>
            <a:ext cx="668314" cy="668314"/>
          </a:xfrm>
          <a:prstGeom prst="rect">
            <a:avLst/>
          </a:prstGeom>
        </p:spPr>
      </p:pic>
      <p:pic>
        <p:nvPicPr>
          <p:cNvPr id="12" name="그래픽 11" descr="삼목게임">
            <a:extLst>
              <a:ext uri="{FF2B5EF4-FFF2-40B4-BE49-F238E27FC236}">
                <a16:creationId xmlns:a16="http://schemas.microsoft.com/office/drawing/2014/main" id="{8D52DDD8-077E-467B-9BCF-59C755B021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0736" y="3564962"/>
            <a:ext cx="668314" cy="668314"/>
          </a:xfrm>
          <a:prstGeom prst="rect">
            <a:avLst/>
          </a:prstGeom>
        </p:spPr>
      </p:pic>
      <p:pic>
        <p:nvPicPr>
          <p:cNvPr id="13" name="그래픽 12" descr="3D 유리">
            <a:extLst>
              <a:ext uri="{FF2B5EF4-FFF2-40B4-BE49-F238E27FC236}">
                <a16:creationId xmlns:a16="http://schemas.microsoft.com/office/drawing/2014/main" id="{F9A9710A-D4C1-44BD-A007-9CCA79FF5B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0206" y="2505831"/>
            <a:ext cx="599508" cy="599508"/>
          </a:xfrm>
          <a:prstGeom prst="rect">
            <a:avLst/>
          </a:prstGeom>
        </p:spPr>
      </p:pic>
      <p:pic>
        <p:nvPicPr>
          <p:cNvPr id="14" name="그래픽 13" descr="비디오 카메라">
            <a:extLst>
              <a:ext uri="{FF2B5EF4-FFF2-40B4-BE49-F238E27FC236}">
                <a16:creationId xmlns:a16="http://schemas.microsoft.com/office/drawing/2014/main" id="{8D16EB15-F7BE-4703-A67A-95B4F3A5B4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106" y="3472462"/>
            <a:ext cx="668314" cy="668314"/>
          </a:xfrm>
          <a:prstGeom prst="rect">
            <a:avLst/>
          </a:prstGeom>
        </p:spPr>
      </p:pic>
      <p:pic>
        <p:nvPicPr>
          <p:cNvPr id="15" name="그래픽 14" descr="팟캐스트">
            <a:extLst>
              <a:ext uri="{FF2B5EF4-FFF2-40B4-BE49-F238E27FC236}">
                <a16:creationId xmlns:a16="http://schemas.microsoft.com/office/drawing/2014/main" id="{B2810ED5-BB44-4B70-AB45-93C37741C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59739" y="2896964"/>
            <a:ext cx="668314" cy="668314"/>
          </a:xfrm>
          <a:prstGeom prst="rect">
            <a:avLst/>
          </a:prstGeom>
        </p:spPr>
      </p:pic>
      <p:pic>
        <p:nvPicPr>
          <p:cNvPr id="16" name="그래픽 15" descr="광대">
            <a:extLst>
              <a:ext uri="{FF2B5EF4-FFF2-40B4-BE49-F238E27FC236}">
                <a16:creationId xmlns:a16="http://schemas.microsoft.com/office/drawing/2014/main" id="{757D5685-2024-46F3-AF51-406023D4A9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7509" y="2545365"/>
            <a:ext cx="668314" cy="668314"/>
          </a:xfrm>
          <a:prstGeom prst="rect">
            <a:avLst/>
          </a:prstGeom>
        </p:spPr>
      </p:pic>
      <p:pic>
        <p:nvPicPr>
          <p:cNvPr id="17" name="그래픽 16" descr="동전">
            <a:extLst>
              <a:ext uri="{FF2B5EF4-FFF2-40B4-BE49-F238E27FC236}">
                <a16:creationId xmlns:a16="http://schemas.microsoft.com/office/drawing/2014/main" id="{D5B682C2-AAA6-4C4F-B1DB-5BB5E2447DD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18" name="그래픽 17" descr="화폐">
            <a:extLst>
              <a:ext uri="{FF2B5EF4-FFF2-40B4-BE49-F238E27FC236}">
                <a16:creationId xmlns:a16="http://schemas.microsoft.com/office/drawing/2014/main" id="{39AF5266-25B2-4AE9-BAC7-F41D63A95E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798B77C9-CD35-4DD3-8BF5-FEDEF3DD27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A46E6A3-8E61-49B2-904D-0DB9A564027E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1021371-54B7-46AA-8AC2-FB14DE14934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그래픽 14" descr="비트코인">
            <a:extLst>
              <a:ext uri="{FF2B5EF4-FFF2-40B4-BE49-F238E27FC236}">
                <a16:creationId xmlns:a16="http://schemas.microsoft.com/office/drawing/2014/main" id="{312B0028-A6BD-48A2-89EA-82574A5F6779}"/>
              </a:ext>
            </a:extLst>
          </p:cNvPr>
          <p:cNvSpPr/>
          <p:nvPr/>
        </p:nvSpPr>
        <p:spPr>
          <a:xfrm flipH="1">
            <a:off x="6346958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63" descr="비트코인">
            <a:extLst>
              <a:ext uri="{FF2B5EF4-FFF2-40B4-BE49-F238E27FC236}">
                <a16:creationId xmlns:a16="http://schemas.microsoft.com/office/drawing/2014/main" id="{B003CD60-828A-4C82-8059-5844511B6E59}"/>
              </a:ext>
            </a:extLst>
          </p:cNvPr>
          <p:cNvSpPr/>
          <p:nvPr/>
        </p:nvSpPr>
        <p:spPr>
          <a:xfrm flipH="1">
            <a:off x="5964798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E938436-A2EE-4284-A75E-F1011A2737A3}"/>
              </a:ext>
            </a:extLst>
          </p:cNvPr>
          <p:cNvSpPr/>
          <p:nvPr/>
        </p:nvSpPr>
        <p:spPr>
          <a:xfrm rot="10800000">
            <a:off x="2731685" y="3274201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DE569CE-1E17-42C2-8868-CF4921C5F82E}"/>
              </a:ext>
            </a:extLst>
          </p:cNvPr>
          <p:cNvSpPr/>
          <p:nvPr/>
        </p:nvSpPr>
        <p:spPr>
          <a:xfrm>
            <a:off x="2756755" y="3629457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상향 추세 단색으로 채워진">
            <a:extLst>
              <a:ext uri="{FF2B5EF4-FFF2-40B4-BE49-F238E27FC236}">
                <a16:creationId xmlns:a16="http://schemas.microsoft.com/office/drawing/2014/main" id="{0AFD13A9-4E6D-424E-B800-D5C0374F85D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2844990" y="3814355"/>
            <a:ext cx="668314" cy="6683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EDF5777-5DDE-4851-A94A-39CF0E7AE890}"/>
              </a:ext>
            </a:extLst>
          </p:cNvPr>
          <p:cNvSpPr txBox="1"/>
          <p:nvPr/>
        </p:nvSpPr>
        <p:spPr>
          <a:xfrm>
            <a:off x="2666404" y="44365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가치상승</a:t>
            </a:r>
          </a:p>
        </p:txBody>
      </p:sp>
      <p:pic>
        <p:nvPicPr>
          <p:cNvPr id="34" name="그래픽 33" descr="문서 단색으로 채워진">
            <a:extLst>
              <a:ext uri="{FF2B5EF4-FFF2-40B4-BE49-F238E27FC236}">
                <a16:creationId xmlns:a16="http://schemas.microsoft.com/office/drawing/2014/main" id="{8149932A-8890-4FBF-8D93-C829D9F68C6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3337128" y="2738650"/>
            <a:ext cx="521721" cy="521721"/>
          </a:xfrm>
          <a:prstGeom prst="rect">
            <a:avLst/>
          </a:prstGeom>
        </p:spPr>
      </p:pic>
      <p:pic>
        <p:nvPicPr>
          <p:cNvPr id="35" name="그래픽 34" descr="대출">
            <a:extLst>
              <a:ext uri="{FF2B5EF4-FFF2-40B4-BE49-F238E27FC236}">
                <a16:creationId xmlns:a16="http://schemas.microsoft.com/office/drawing/2014/main" id="{243FBA2F-D521-48DB-A9B9-91A9407561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678939" y="2687335"/>
            <a:ext cx="741970" cy="59258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8E6AF4D-19FF-4402-BFA6-F4C697B92008}"/>
              </a:ext>
            </a:extLst>
          </p:cNvPr>
          <p:cNvSpPr txBox="1"/>
          <p:nvPr/>
        </p:nvSpPr>
        <p:spPr>
          <a:xfrm>
            <a:off x="2724995" y="23180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지분투자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D3B02D-4B7D-453C-9DCC-E70542BC6418}"/>
              </a:ext>
            </a:extLst>
          </p:cNvPr>
          <p:cNvSpPr txBox="1"/>
          <p:nvPr/>
        </p:nvSpPr>
        <p:spPr>
          <a:xfrm>
            <a:off x="7645761" y="4175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투자자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977CCB-76EB-43E8-9B31-DD54907EBB1B}"/>
              </a:ext>
            </a:extLst>
          </p:cNvPr>
          <p:cNvSpPr txBox="1"/>
          <p:nvPr/>
        </p:nvSpPr>
        <p:spPr>
          <a:xfrm>
            <a:off x="5754754" y="44256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배당수익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3F6288D-081D-4BB9-B5DA-247251C0984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68" y="2562265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대출형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pic>
        <p:nvPicPr>
          <p:cNvPr id="5" name="그래픽 4" descr="남학생">
            <a:extLst>
              <a:ext uri="{FF2B5EF4-FFF2-40B4-BE49-F238E27FC236}">
                <a16:creationId xmlns:a16="http://schemas.microsoft.com/office/drawing/2014/main" id="{9C484176-6605-4FF7-A7AD-8D6E9ABE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" name="그래픽 5" descr="남학생">
            <a:extLst>
              <a:ext uri="{FF2B5EF4-FFF2-40B4-BE49-F238E27FC236}">
                <a16:creationId xmlns:a16="http://schemas.microsoft.com/office/drawing/2014/main" id="{63D78CBA-3257-4746-9EB1-C62C2291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" name="그래픽 6" descr="여학생">
            <a:extLst>
              <a:ext uri="{FF2B5EF4-FFF2-40B4-BE49-F238E27FC236}">
                <a16:creationId xmlns:a16="http://schemas.microsoft.com/office/drawing/2014/main" id="{AB413A04-2F8C-4D94-993B-02C3B86D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" name="그래픽 7" descr="남학생">
            <a:extLst>
              <a:ext uri="{FF2B5EF4-FFF2-40B4-BE49-F238E27FC236}">
                <a16:creationId xmlns:a16="http://schemas.microsoft.com/office/drawing/2014/main" id="{F7BD4EC9-02A8-4A15-A7BD-3A83E0B4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9" name="그래픽 8" descr="남학생">
            <a:extLst>
              <a:ext uri="{FF2B5EF4-FFF2-40B4-BE49-F238E27FC236}">
                <a16:creationId xmlns:a16="http://schemas.microsoft.com/office/drawing/2014/main" id="{F7CD957E-1085-4E76-95EA-3305F294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1" name="그래픽 10" descr="게임 컨트롤러">
            <a:extLst>
              <a:ext uri="{FF2B5EF4-FFF2-40B4-BE49-F238E27FC236}">
                <a16:creationId xmlns:a16="http://schemas.microsoft.com/office/drawing/2014/main" id="{B1C79E2E-7E2A-48F9-8B70-A9E5E9A59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895" y="4061965"/>
            <a:ext cx="668314" cy="668314"/>
          </a:xfrm>
          <a:prstGeom prst="rect">
            <a:avLst/>
          </a:prstGeom>
        </p:spPr>
      </p:pic>
      <p:pic>
        <p:nvPicPr>
          <p:cNvPr id="12" name="그래픽 11" descr="삼목게임">
            <a:extLst>
              <a:ext uri="{FF2B5EF4-FFF2-40B4-BE49-F238E27FC236}">
                <a16:creationId xmlns:a16="http://schemas.microsoft.com/office/drawing/2014/main" id="{8D52DDD8-077E-467B-9BCF-59C755B021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0736" y="3564962"/>
            <a:ext cx="668314" cy="668314"/>
          </a:xfrm>
          <a:prstGeom prst="rect">
            <a:avLst/>
          </a:prstGeom>
        </p:spPr>
      </p:pic>
      <p:pic>
        <p:nvPicPr>
          <p:cNvPr id="13" name="그래픽 12" descr="3D 유리">
            <a:extLst>
              <a:ext uri="{FF2B5EF4-FFF2-40B4-BE49-F238E27FC236}">
                <a16:creationId xmlns:a16="http://schemas.microsoft.com/office/drawing/2014/main" id="{F9A9710A-D4C1-44BD-A007-9CCA79FF5B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0206" y="2505831"/>
            <a:ext cx="599508" cy="599508"/>
          </a:xfrm>
          <a:prstGeom prst="rect">
            <a:avLst/>
          </a:prstGeom>
        </p:spPr>
      </p:pic>
      <p:pic>
        <p:nvPicPr>
          <p:cNvPr id="14" name="그래픽 13" descr="비디오 카메라">
            <a:extLst>
              <a:ext uri="{FF2B5EF4-FFF2-40B4-BE49-F238E27FC236}">
                <a16:creationId xmlns:a16="http://schemas.microsoft.com/office/drawing/2014/main" id="{8D16EB15-F7BE-4703-A67A-95B4F3A5B4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106" y="3472462"/>
            <a:ext cx="668314" cy="668314"/>
          </a:xfrm>
          <a:prstGeom prst="rect">
            <a:avLst/>
          </a:prstGeom>
        </p:spPr>
      </p:pic>
      <p:pic>
        <p:nvPicPr>
          <p:cNvPr id="15" name="그래픽 14" descr="팟캐스트">
            <a:extLst>
              <a:ext uri="{FF2B5EF4-FFF2-40B4-BE49-F238E27FC236}">
                <a16:creationId xmlns:a16="http://schemas.microsoft.com/office/drawing/2014/main" id="{B2810ED5-BB44-4B70-AB45-93C37741C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59739" y="2896964"/>
            <a:ext cx="668314" cy="668314"/>
          </a:xfrm>
          <a:prstGeom prst="rect">
            <a:avLst/>
          </a:prstGeom>
        </p:spPr>
      </p:pic>
      <p:pic>
        <p:nvPicPr>
          <p:cNvPr id="16" name="그래픽 15" descr="광대">
            <a:extLst>
              <a:ext uri="{FF2B5EF4-FFF2-40B4-BE49-F238E27FC236}">
                <a16:creationId xmlns:a16="http://schemas.microsoft.com/office/drawing/2014/main" id="{757D5685-2024-46F3-AF51-406023D4A9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7509" y="2545365"/>
            <a:ext cx="668314" cy="668314"/>
          </a:xfrm>
          <a:prstGeom prst="rect">
            <a:avLst/>
          </a:prstGeom>
        </p:spPr>
      </p:pic>
      <p:pic>
        <p:nvPicPr>
          <p:cNvPr id="17" name="그래픽 16" descr="동전">
            <a:extLst>
              <a:ext uri="{FF2B5EF4-FFF2-40B4-BE49-F238E27FC236}">
                <a16:creationId xmlns:a16="http://schemas.microsoft.com/office/drawing/2014/main" id="{D5B682C2-AAA6-4C4F-B1DB-5BB5E2447DD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18" name="그래픽 17" descr="화폐">
            <a:extLst>
              <a:ext uri="{FF2B5EF4-FFF2-40B4-BE49-F238E27FC236}">
                <a16:creationId xmlns:a16="http://schemas.microsoft.com/office/drawing/2014/main" id="{39AF5266-25B2-4AE9-BAC7-F41D63A95E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798B77C9-CD35-4DD3-8BF5-FEDEF3DD27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A46E6A3-8E61-49B2-904D-0DB9A564027E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1021371-54B7-46AA-8AC2-FB14DE14934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그래픽 14" descr="비트코인">
            <a:extLst>
              <a:ext uri="{FF2B5EF4-FFF2-40B4-BE49-F238E27FC236}">
                <a16:creationId xmlns:a16="http://schemas.microsoft.com/office/drawing/2014/main" id="{312B0028-A6BD-48A2-89EA-82574A5F6779}"/>
              </a:ext>
            </a:extLst>
          </p:cNvPr>
          <p:cNvSpPr/>
          <p:nvPr/>
        </p:nvSpPr>
        <p:spPr>
          <a:xfrm flipH="1">
            <a:off x="6346958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63" descr="비트코인">
            <a:extLst>
              <a:ext uri="{FF2B5EF4-FFF2-40B4-BE49-F238E27FC236}">
                <a16:creationId xmlns:a16="http://schemas.microsoft.com/office/drawing/2014/main" id="{B003CD60-828A-4C82-8059-5844511B6E59}"/>
              </a:ext>
            </a:extLst>
          </p:cNvPr>
          <p:cNvSpPr/>
          <p:nvPr/>
        </p:nvSpPr>
        <p:spPr>
          <a:xfrm flipH="1">
            <a:off x="5964798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E938436-A2EE-4284-A75E-F1011A2737A3}"/>
              </a:ext>
            </a:extLst>
          </p:cNvPr>
          <p:cNvSpPr/>
          <p:nvPr/>
        </p:nvSpPr>
        <p:spPr>
          <a:xfrm rot="10800000">
            <a:off x="2731685" y="3274201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DE569CE-1E17-42C2-8868-CF4921C5F82E}"/>
              </a:ext>
            </a:extLst>
          </p:cNvPr>
          <p:cNvSpPr/>
          <p:nvPr/>
        </p:nvSpPr>
        <p:spPr>
          <a:xfrm>
            <a:off x="2756755" y="3629457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문서 단색으로 채워진">
            <a:extLst>
              <a:ext uri="{FF2B5EF4-FFF2-40B4-BE49-F238E27FC236}">
                <a16:creationId xmlns:a16="http://schemas.microsoft.com/office/drawing/2014/main" id="{8CB4254E-AF58-4607-A7A6-5B9E4DC2916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337128" y="2738650"/>
            <a:ext cx="521721" cy="52172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B3EB2E-A831-47B1-A668-5CA8C4088C9F}"/>
              </a:ext>
            </a:extLst>
          </p:cNvPr>
          <p:cNvSpPr txBox="1"/>
          <p:nvPr/>
        </p:nvSpPr>
        <p:spPr>
          <a:xfrm>
            <a:off x="5754754" y="44256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이자수익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DF5777-5DDE-4851-A94A-39CF0E7AE890}"/>
              </a:ext>
            </a:extLst>
          </p:cNvPr>
          <p:cNvSpPr txBox="1"/>
          <p:nvPr/>
        </p:nvSpPr>
        <p:spPr>
          <a:xfrm>
            <a:off x="2973879" y="44164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</a:t>
            </a:r>
          </a:p>
        </p:txBody>
      </p:sp>
      <p:pic>
        <p:nvPicPr>
          <p:cNvPr id="32" name="그래픽 31" descr="동전">
            <a:extLst>
              <a:ext uri="{FF2B5EF4-FFF2-40B4-BE49-F238E27FC236}">
                <a16:creationId xmlns:a16="http://schemas.microsoft.com/office/drawing/2014/main" id="{D63441CA-830F-443E-94E8-C4A046F04E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66652" y="3962453"/>
            <a:ext cx="515091" cy="465788"/>
          </a:xfrm>
          <a:prstGeom prst="rect">
            <a:avLst/>
          </a:prstGeom>
        </p:spPr>
      </p:pic>
      <p:pic>
        <p:nvPicPr>
          <p:cNvPr id="33" name="그래픽 32" descr="동전">
            <a:extLst>
              <a:ext uri="{FF2B5EF4-FFF2-40B4-BE49-F238E27FC236}">
                <a16:creationId xmlns:a16="http://schemas.microsoft.com/office/drawing/2014/main" id="{08EFDB7D-3A2C-4D8E-B5D7-EB694D0FB19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60263" y="3933605"/>
            <a:ext cx="515091" cy="46578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A70B9FD-44DC-4CF0-A083-4ED094DD4C54}"/>
              </a:ext>
            </a:extLst>
          </p:cNvPr>
          <p:cNvSpPr txBox="1"/>
          <p:nvPr/>
        </p:nvSpPr>
        <p:spPr>
          <a:xfrm>
            <a:off x="2724995" y="23695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대출계약</a:t>
            </a:r>
          </a:p>
        </p:txBody>
      </p:sp>
      <p:pic>
        <p:nvPicPr>
          <p:cNvPr id="40" name="그래픽 39" descr="대출">
            <a:extLst>
              <a:ext uri="{FF2B5EF4-FFF2-40B4-BE49-F238E27FC236}">
                <a16:creationId xmlns:a16="http://schemas.microsoft.com/office/drawing/2014/main" id="{E3939491-9DED-4E80-B7D1-3852D6B7E9E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78939" y="2687335"/>
            <a:ext cx="741970" cy="59258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2EA7699-BAF0-48D0-9566-70C87F1703F9}"/>
              </a:ext>
            </a:extLst>
          </p:cNvPr>
          <p:cNvSpPr txBox="1"/>
          <p:nvPr/>
        </p:nvSpPr>
        <p:spPr>
          <a:xfrm>
            <a:off x="7645761" y="4175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투자자</a:t>
            </a:r>
            <a:endParaRPr lang="ko-KR" altLang="en-US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3BCE4F3-35B1-4D31-8221-DA9B75A2644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45" y="2575753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후원형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pic>
        <p:nvPicPr>
          <p:cNvPr id="5" name="그래픽 4" descr="남학생">
            <a:extLst>
              <a:ext uri="{FF2B5EF4-FFF2-40B4-BE49-F238E27FC236}">
                <a16:creationId xmlns:a16="http://schemas.microsoft.com/office/drawing/2014/main" id="{9C484176-6605-4FF7-A7AD-8D6E9ABE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" name="그래픽 5" descr="남학생">
            <a:extLst>
              <a:ext uri="{FF2B5EF4-FFF2-40B4-BE49-F238E27FC236}">
                <a16:creationId xmlns:a16="http://schemas.microsoft.com/office/drawing/2014/main" id="{63D78CBA-3257-4746-9EB1-C62C2291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" name="그래픽 6" descr="여학생">
            <a:extLst>
              <a:ext uri="{FF2B5EF4-FFF2-40B4-BE49-F238E27FC236}">
                <a16:creationId xmlns:a16="http://schemas.microsoft.com/office/drawing/2014/main" id="{AB413A04-2F8C-4D94-993B-02C3B86D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" name="그래픽 7" descr="남학생">
            <a:extLst>
              <a:ext uri="{FF2B5EF4-FFF2-40B4-BE49-F238E27FC236}">
                <a16:creationId xmlns:a16="http://schemas.microsoft.com/office/drawing/2014/main" id="{F7BD4EC9-02A8-4A15-A7BD-3A83E0B4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9" name="그래픽 8" descr="남학생">
            <a:extLst>
              <a:ext uri="{FF2B5EF4-FFF2-40B4-BE49-F238E27FC236}">
                <a16:creationId xmlns:a16="http://schemas.microsoft.com/office/drawing/2014/main" id="{F7CD957E-1085-4E76-95EA-3305F294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7" name="그래픽 16" descr="동전">
            <a:extLst>
              <a:ext uri="{FF2B5EF4-FFF2-40B4-BE49-F238E27FC236}">
                <a16:creationId xmlns:a16="http://schemas.microsoft.com/office/drawing/2014/main" id="{D5B682C2-AAA6-4C4F-B1DB-5BB5E2447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18" name="그래픽 17" descr="화폐">
            <a:extLst>
              <a:ext uri="{FF2B5EF4-FFF2-40B4-BE49-F238E27FC236}">
                <a16:creationId xmlns:a16="http://schemas.microsoft.com/office/drawing/2014/main" id="{39AF5266-25B2-4AE9-BAC7-F41D63A95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798B77C9-CD35-4DD3-8BF5-FEDEF3DD2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A46E6A3-8E61-49B2-904D-0DB9A564027E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1021371-54B7-46AA-8AC2-FB14DE14934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그래픽 14" descr="비트코인">
            <a:extLst>
              <a:ext uri="{FF2B5EF4-FFF2-40B4-BE49-F238E27FC236}">
                <a16:creationId xmlns:a16="http://schemas.microsoft.com/office/drawing/2014/main" id="{312B0028-A6BD-48A2-89EA-82574A5F6779}"/>
              </a:ext>
            </a:extLst>
          </p:cNvPr>
          <p:cNvSpPr/>
          <p:nvPr/>
        </p:nvSpPr>
        <p:spPr>
          <a:xfrm flipH="1">
            <a:off x="6347814" y="4004708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63" descr="비트코인">
            <a:extLst>
              <a:ext uri="{FF2B5EF4-FFF2-40B4-BE49-F238E27FC236}">
                <a16:creationId xmlns:a16="http://schemas.microsoft.com/office/drawing/2014/main" id="{B003CD60-828A-4C82-8059-5844511B6E59}"/>
              </a:ext>
            </a:extLst>
          </p:cNvPr>
          <p:cNvSpPr/>
          <p:nvPr/>
        </p:nvSpPr>
        <p:spPr>
          <a:xfrm flipH="1">
            <a:off x="5964798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E938436-A2EE-4284-A75E-F1011A2737A3}"/>
              </a:ext>
            </a:extLst>
          </p:cNvPr>
          <p:cNvSpPr/>
          <p:nvPr/>
        </p:nvSpPr>
        <p:spPr>
          <a:xfrm rot="10800000">
            <a:off x="2731685" y="3274201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DE569CE-1E17-42C2-8868-CF4921C5F82E}"/>
              </a:ext>
            </a:extLst>
          </p:cNvPr>
          <p:cNvSpPr/>
          <p:nvPr/>
        </p:nvSpPr>
        <p:spPr>
          <a:xfrm>
            <a:off x="2756755" y="3629457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B3EB2E-A831-47B1-A668-5CA8C4088C9F}"/>
              </a:ext>
            </a:extLst>
          </p:cNvPr>
          <p:cNvSpPr txBox="1"/>
          <p:nvPr/>
        </p:nvSpPr>
        <p:spPr>
          <a:xfrm>
            <a:off x="5895355" y="44252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포인트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DF5777-5DDE-4851-A94A-39CF0E7AE890}"/>
              </a:ext>
            </a:extLst>
          </p:cNvPr>
          <p:cNvSpPr txBox="1"/>
          <p:nvPr/>
        </p:nvSpPr>
        <p:spPr>
          <a:xfrm>
            <a:off x="2715578" y="44913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재능기부</a:t>
            </a:r>
          </a:p>
        </p:txBody>
      </p:sp>
      <p:pic>
        <p:nvPicPr>
          <p:cNvPr id="34" name="그래픽 33" descr="강의실">
            <a:extLst>
              <a:ext uri="{FF2B5EF4-FFF2-40B4-BE49-F238E27FC236}">
                <a16:creationId xmlns:a16="http://schemas.microsoft.com/office/drawing/2014/main" id="{2FD2229B-D2E7-4C64-8863-1DFA244A9C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4505" y="3306949"/>
            <a:ext cx="669212" cy="669212"/>
          </a:xfrm>
          <a:prstGeom prst="rect">
            <a:avLst/>
          </a:prstGeom>
        </p:spPr>
      </p:pic>
      <p:pic>
        <p:nvPicPr>
          <p:cNvPr id="35" name="그래픽 34" descr="학교">
            <a:extLst>
              <a:ext uri="{FF2B5EF4-FFF2-40B4-BE49-F238E27FC236}">
                <a16:creationId xmlns:a16="http://schemas.microsoft.com/office/drawing/2014/main" id="{F266AEF4-4D5F-4F13-865F-8AA7ED8F06A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05810" y="3284624"/>
            <a:ext cx="669212" cy="669212"/>
          </a:xfrm>
          <a:prstGeom prst="rect">
            <a:avLst/>
          </a:prstGeom>
        </p:spPr>
      </p:pic>
      <p:pic>
        <p:nvPicPr>
          <p:cNvPr id="36" name="그래픽 35" descr="학사모">
            <a:extLst>
              <a:ext uri="{FF2B5EF4-FFF2-40B4-BE49-F238E27FC236}">
                <a16:creationId xmlns:a16="http://schemas.microsoft.com/office/drawing/2014/main" id="{575F7024-B7E8-4C55-B16A-19BCBD1E4C6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22012" y="2722739"/>
            <a:ext cx="668314" cy="668314"/>
          </a:xfrm>
          <a:prstGeom prst="rect">
            <a:avLst/>
          </a:prstGeom>
        </p:spPr>
      </p:pic>
      <p:pic>
        <p:nvPicPr>
          <p:cNvPr id="39" name="그래픽 38" descr="대출">
            <a:extLst>
              <a:ext uri="{FF2B5EF4-FFF2-40B4-BE49-F238E27FC236}">
                <a16:creationId xmlns:a16="http://schemas.microsoft.com/office/drawing/2014/main" id="{C83FC694-90F1-4270-A2F1-4F3B6BA780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88237" y="2714364"/>
            <a:ext cx="741970" cy="592585"/>
          </a:xfrm>
          <a:prstGeom prst="rect">
            <a:avLst/>
          </a:prstGeom>
        </p:spPr>
      </p:pic>
      <p:pic>
        <p:nvPicPr>
          <p:cNvPr id="40" name="그래픽 39" descr="봉제 인형 단색으로 채워진">
            <a:extLst>
              <a:ext uri="{FF2B5EF4-FFF2-40B4-BE49-F238E27FC236}">
                <a16:creationId xmlns:a16="http://schemas.microsoft.com/office/drawing/2014/main" id="{F2D85E95-D123-42D5-8333-85E6A3455C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913920" y="3920469"/>
            <a:ext cx="592585" cy="59258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71C7089-0BD5-4B0F-AEA2-BCF3169C32B6}"/>
              </a:ext>
            </a:extLst>
          </p:cNvPr>
          <p:cNvSpPr txBox="1"/>
          <p:nvPr/>
        </p:nvSpPr>
        <p:spPr>
          <a:xfrm>
            <a:off x="2837970" y="23406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장학금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CA4BA5-B900-4BD9-B1A2-3799B1C97684}"/>
              </a:ext>
            </a:extLst>
          </p:cNvPr>
          <p:cNvSpPr txBox="1"/>
          <p:nvPr/>
        </p:nvSpPr>
        <p:spPr>
          <a:xfrm>
            <a:off x="7645761" y="4175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투자자</a:t>
            </a:r>
            <a:endParaRPr lang="ko-KR" altLang="en-US" b="1" dirty="0"/>
          </a:p>
        </p:txBody>
      </p:sp>
      <p:pic>
        <p:nvPicPr>
          <p:cNvPr id="43" name="그래픽 42" descr="책상 단색으로 채워진">
            <a:extLst>
              <a:ext uri="{FF2B5EF4-FFF2-40B4-BE49-F238E27FC236}">
                <a16:creationId xmlns:a16="http://schemas.microsoft.com/office/drawing/2014/main" id="{1E53EA38-07EA-4AAF-80EA-4259E02486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307968" y="3879370"/>
            <a:ext cx="669212" cy="6692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7BBE714-85F8-4B93-8890-0EC77F71F9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36" y="2604365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기부형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pic>
        <p:nvPicPr>
          <p:cNvPr id="5" name="그래픽 4" descr="남학생">
            <a:extLst>
              <a:ext uri="{FF2B5EF4-FFF2-40B4-BE49-F238E27FC236}">
                <a16:creationId xmlns:a16="http://schemas.microsoft.com/office/drawing/2014/main" id="{9C484176-6605-4FF7-A7AD-8D6E9ABE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" name="그래픽 5" descr="남학생">
            <a:extLst>
              <a:ext uri="{FF2B5EF4-FFF2-40B4-BE49-F238E27FC236}">
                <a16:creationId xmlns:a16="http://schemas.microsoft.com/office/drawing/2014/main" id="{63D78CBA-3257-4746-9EB1-C62C2291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" name="그래픽 6" descr="여학생">
            <a:extLst>
              <a:ext uri="{FF2B5EF4-FFF2-40B4-BE49-F238E27FC236}">
                <a16:creationId xmlns:a16="http://schemas.microsoft.com/office/drawing/2014/main" id="{AB413A04-2F8C-4D94-993B-02C3B86D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" name="그래픽 7" descr="남학생">
            <a:extLst>
              <a:ext uri="{FF2B5EF4-FFF2-40B4-BE49-F238E27FC236}">
                <a16:creationId xmlns:a16="http://schemas.microsoft.com/office/drawing/2014/main" id="{F7BD4EC9-02A8-4A15-A7BD-3A83E0B4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9" name="그래픽 8" descr="남학생">
            <a:extLst>
              <a:ext uri="{FF2B5EF4-FFF2-40B4-BE49-F238E27FC236}">
                <a16:creationId xmlns:a16="http://schemas.microsoft.com/office/drawing/2014/main" id="{F7CD957E-1085-4E76-95EA-3305F294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7" name="그래픽 16" descr="동전">
            <a:extLst>
              <a:ext uri="{FF2B5EF4-FFF2-40B4-BE49-F238E27FC236}">
                <a16:creationId xmlns:a16="http://schemas.microsoft.com/office/drawing/2014/main" id="{D5B682C2-AAA6-4C4F-B1DB-5BB5E2447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18" name="그래픽 17" descr="화폐">
            <a:extLst>
              <a:ext uri="{FF2B5EF4-FFF2-40B4-BE49-F238E27FC236}">
                <a16:creationId xmlns:a16="http://schemas.microsoft.com/office/drawing/2014/main" id="{39AF5266-25B2-4AE9-BAC7-F41D63A95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798B77C9-CD35-4DD3-8BF5-FEDEF3DD2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A46E6A3-8E61-49B2-904D-0DB9A564027E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1021371-54B7-46AA-8AC2-FB14DE14934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그래픽 14" descr="비트코인">
            <a:extLst>
              <a:ext uri="{FF2B5EF4-FFF2-40B4-BE49-F238E27FC236}">
                <a16:creationId xmlns:a16="http://schemas.microsoft.com/office/drawing/2014/main" id="{312B0028-A6BD-48A2-89EA-82574A5F6779}"/>
              </a:ext>
            </a:extLst>
          </p:cNvPr>
          <p:cNvSpPr/>
          <p:nvPr/>
        </p:nvSpPr>
        <p:spPr>
          <a:xfrm flipH="1">
            <a:off x="6346958" y="4005955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63" descr="비트코인">
            <a:extLst>
              <a:ext uri="{FF2B5EF4-FFF2-40B4-BE49-F238E27FC236}">
                <a16:creationId xmlns:a16="http://schemas.microsoft.com/office/drawing/2014/main" id="{B003CD60-828A-4C82-8059-5844511B6E59}"/>
              </a:ext>
            </a:extLst>
          </p:cNvPr>
          <p:cNvSpPr/>
          <p:nvPr/>
        </p:nvSpPr>
        <p:spPr>
          <a:xfrm flipH="1">
            <a:off x="5964798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E938436-A2EE-4284-A75E-F1011A2737A3}"/>
              </a:ext>
            </a:extLst>
          </p:cNvPr>
          <p:cNvSpPr/>
          <p:nvPr/>
        </p:nvSpPr>
        <p:spPr>
          <a:xfrm rot="10800000">
            <a:off x="2731685" y="3274201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DE569CE-1E17-42C2-8868-CF4921C5F82E}"/>
              </a:ext>
            </a:extLst>
          </p:cNvPr>
          <p:cNvSpPr/>
          <p:nvPr/>
        </p:nvSpPr>
        <p:spPr>
          <a:xfrm>
            <a:off x="2756755" y="3629457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B3EB2E-A831-47B1-A668-5CA8C4088C9F}"/>
              </a:ext>
            </a:extLst>
          </p:cNvPr>
          <p:cNvSpPr txBox="1"/>
          <p:nvPr/>
        </p:nvSpPr>
        <p:spPr>
          <a:xfrm>
            <a:off x="5895355" y="44252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포인트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DF5777-5DDE-4851-A94A-39CF0E7AE890}"/>
              </a:ext>
            </a:extLst>
          </p:cNvPr>
          <p:cNvSpPr txBox="1"/>
          <p:nvPr/>
        </p:nvSpPr>
        <p:spPr>
          <a:xfrm>
            <a:off x="2715578" y="44913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감사카드</a:t>
            </a:r>
          </a:p>
        </p:txBody>
      </p:sp>
      <p:pic>
        <p:nvPicPr>
          <p:cNvPr id="39" name="그래픽 38" descr="대출">
            <a:extLst>
              <a:ext uri="{FF2B5EF4-FFF2-40B4-BE49-F238E27FC236}">
                <a16:creationId xmlns:a16="http://schemas.microsoft.com/office/drawing/2014/main" id="{C83FC694-90F1-4270-A2F1-4F3B6BA780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8237" y="2714364"/>
            <a:ext cx="741970" cy="592585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F2D85E95-D123-42D5-8333-85E6A3455C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973284" y="3890089"/>
            <a:ext cx="592585" cy="592585"/>
          </a:xfrm>
          <a:prstGeom prst="rect">
            <a:avLst/>
          </a:prstGeom>
        </p:spPr>
      </p:pic>
      <p:pic>
        <p:nvPicPr>
          <p:cNvPr id="26" name="그래픽 25" descr="지팡이를 든 여자">
            <a:extLst>
              <a:ext uri="{FF2B5EF4-FFF2-40B4-BE49-F238E27FC236}">
                <a16:creationId xmlns:a16="http://schemas.microsoft.com/office/drawing/2014/main" id="{C5FDAEC4-8C12-4C1D-AEED-9DC6AE8A858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779" y="2979316"/>
            <a:ext cx="668314" cy="668314"/>
          </a:xfrm>
          <a:prstGeom prst="rect">
            <a:avLst/>
          </a:prstGeom>
        </p:spPr>
      </p:pic>
      <p:pic>
        <p:nvPicPr>
          <p:cNvPr id="27" name="그래픽 26" descr="휠체어에 앉은 사람">
            <a:extLst>
              <a:ext uri="{FF2B5EF4-FFF2-40B4-BE49-F238E27FC236}">
                <a16:creationId xmlns:a16="http://schemas.microsoft.com/office/drawing/2014/main" id="{8629FD63-69A3-42E2-B3B1-CF2AB011F6D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43859" y="2979316"/>
            <a:ext cx="668314" cy="668314"/>
          </a:xfrm>
          <a:prstGeom prst="rect">
            <a:avLst/>
          </a:prstGeom>
        </p:spPr>
      </p:pic>
      <p:pic>
        <p:nvPicPr>
          <p:cNvPr id="28" name="그래픽 27" descr="자녀 단색으로 채워진">
            <a:extLst>
              <a:ext uri="{FF2B5EF4-FFF2-40B4-BE49-F238E27FC236}">
                <a16:creationId xmlns:a16="http://schemas.microsoft.com/office/drawing/2014/main" id="{CA3E4562-68A7-4D3F-B8A6-6DADD04329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81299" y="3596360"/>
            <a:ext cx="668314" cy="6683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4A1201-DFA4-4AD0-A8C4-76AD4F2C5D55}"/>
              </a:ext>
            </a:extLst>
          </p:cNvPr>
          <p:cNvSpPr txBox="1"/>
          <p:nvPr/>
        </p:nvSpPr>
        <p:spPr>
          <a:xfrm>
            <a:off x="2484746" y="23336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사회복지기금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87F65F-3BBE-4089-B62C-17C8474F637C}"/>
              </a:ext>
            </a:extLst>
          </p:cNvPr>
          <p:cNvSpPr txBox="1"/>
          <p:nvPr/>
        </p:nvSpPr>
        <p:spPr>
          <a:xfrm>
            <a:off x="7645761" y="4175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투자자</a:t>
            </a:r>
            <a:endParaRPr lang="ko-KR" altLang="en-US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9A68A05-2782-4ADE-95C5-9D8762C1B8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71" y="2597482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5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21196" y="2990268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소개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6" y="2452527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6" y="3587923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사업모델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4183499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부록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환전</a:t>
            </a:r>
            <a:r>
              <a:rPr lang="en-US" altLang="ko-KR" dirty="0"/>
              <a:t>,</a:t>
            </a:r>
            <a:r>
              <a:rPr lang="ko-KR" altLang="en-US" dirty="0"/>
              <a:t>발행 개념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7023779" y="2685222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6791657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pic>
        <p:nvPicPr>
          <p:cNvPr id="21" name="그래픽 20" descr="동전">
            <a:extLst>
              <a:ext uri="{FF2B5EF4-FFF2-40B4-BE49-F238E27FC236}">
                <a16:creationId xmlns:a16="http://schemas.microsoft.com/office/drawing/2014/main" id="{CA03D4A7-FF1A-4E2E-886F-D4A59A1B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8161" y="3085959"/>
            <a:ext cx="515091" cy="465788"/>
          </a:xfrm>
          <a:prstGeom prst="rect">
            <a:avLst/>
          </a:prstGeom>
        </p:spPr>
      </p:pic>
      <p:pic>
        <p:nvPicPr>
          <p:cNvPr id="22" name="그래픽 21" descr="화폐">
            <a:extLst>
              <a:ext uri="{FF2B5EF4-FFF2-40B4-BE49-F238E27FC236}">
                <a16:creationId xmlns:a16="http://schemas.microsoft.com/office/drawing/2014/main" id="{5461F002-1DCF-4696-8DEF-B576DCDF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0655" y="2639909"/>
            <a:ext cx="576944" cy="521721"/>
          </a:xfrm>
          <a:prstGeom prst="rect">
            <a:avLst/>
          </a:prstGeom>
        </p:spPr>
      </p:pic>
      <p:pic>
        <p:nvPicPr>
          <p:cNvPr id="30" name="그래픽 29" descr="동전">
            <a:extLst>
              <a:ext uri="{FF2B5EF4-FFF2-40B4-BE49-F238E27FC236}">
                <a16:creationId xmlns:a16="http://schemas.microsoft.com/office/drawing/2014/main" id="{25AB6721-68A9-4359-9828-C5B002F7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772" y="3057111"/>
            <a:ext cx="515091" cy="465788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8D509D2-507B-4804-BCEB-56DB53DC6777}"/>
              </a:ext>
            </a:extLst>
          </p:cNvPr>
          <p:cNvSpPr/>
          <p:nvPr/>
        </p:nvSpPr>
        <p:spPr>
          <a:xfrm rot="10800000">
            <a:off x="2709453" y="3190837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8CE19C-321C-4E00-8379-645D41F4DF38}"/>
              </a:ext>
            </a:extLst>
          </p:cNvPr>
          <p:cNvSpPr/>
          <p:nvPr/>
        </p:nvSpPr>
        <p:spPr>
          <a:xfrm>
            <a:off x="2748984" y="2828554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2ED19D5-8CBA-4E7B-997B-269721D50BFA}"/>
              </a:ext>
            </a:extLst>
          </p:cNvPr>
          <p:cNvSpPr/>
          <p:nvPr/>
        </p:nvSpPr>
        <p:spPr>
          <a:xfrm rot="10800000">
            <a:off x="5501433" y="313983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72D3DD4-9BE9-4CA8-A122-FB3C606772F8}"/>
              </a:ext>
            </a:extLst>
          </p:cNvPr>
          <p:cNvSpPr/>
          <p:nvPr/>
        </p:nvSpPr>
        <p:spPr>
          <a:xfrm>
            <a:off x="5563229" y="280108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블록체인 윤곽선">
            <a:extLst>
              <a:ext uri="{FF2B5EF4-FFF2-40B4-BE49-F238E27FC236}">
                <a16:creationId xmlns:a16="http://schemas.microsoft.com/office/drawing/2014/main" id="{BC1570CF-E4AB-4B95-B202-542CBD45F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8489" y="2682633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A9A0293-850F-4DC3-8ACA-BE0F1BB4374F}"/>
              </a:ext>
            </a:extLst>
          </p:cNvPr>
          <p:cNvSpPr txBox="1"/>
          <p:nvPr/>
        </p:nvSpPr>
        <p:spPr>
          <a:xfrm>
            <a:off x="4111691" y="3589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706BA9-85D9-42BD-9331-0C2CC56FB47C}"/>
              </a:ext>
            </a:extLst>
          </p:cNvPr>
          <p:cNvSpPr txBox="1"/>
          <p:nvPr/>
        </p:nvSpPr>
        <p:spPr>
          <a:xfrm>
            <a:off x="1431725" y="3642306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KRW,USD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A8143-C9B0-48CE-9C23-5AF64C2FCB71}"/>
              </a:ext>
            </a:extLst>
          </p:cNvPr>
          <p:cNvSpPr txBox="1"/>
          <p:nvPr/>
        </p:nvSpPr>
        <p:spPr>
          <a:xfrm>
            <a:off x="5640003" y="24317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발행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06FC0C-AFD4-4022-A04E-03A6C509B8B2}"/>
              </a:ext>
            </a:extLst>
          </p:cNvPr>
          <p:cNvSpPr txBox="1"/>
          <p:nvPr/>
        </p:nvSpPr>
        <p:spPr>
          <a:xfrm>
            <a:off x="5728661" y="3338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FF19-17C5-4497-ABE7-0B1C6F17C409}"/>
              </a:ext>
            </a:extLst>
          </p:cNvPr>
          <p:cNvSpPr txBox="1"/>
          <p:nvPr/>
        </p:nvSpPr>
        <p:spPr>
          <a:xfrm>
            <a:off x="2921125" y="2538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B8CFA-193B-466D-89D1-45F1CBAFE2D0}"/>
              </a:ext>
            </a:extLst>
          </p:cNvPr>
          <p:cNvSpPr txBox="1"/>
          <p:nvPr/>
        </p:nvSpPr>
        <p:spPr>
          <a:xfrm>
            <a:off x="2930392" y="3395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</p:spTree>
    <p:extLst>
      <p:ext uri="{BB962C8B-B14F-4D97-AF65-F5344CB8AC3E}">
        <p14:creationId xmlns:p14="http://schemas.microsoft.com/office/powerpoint/2010/main" val="351044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수수료 체계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ED2F18-9974-4CC3-8DD2-7CEF8FA35E05}"/>
              </a:ext>
            </a:extLst>
          </p:cNvPr>
          <p:cNvGrpSpPr/>
          <p:nvPr/>
        </p:nvGrpSpPr>
        <p:grpSpPr>
          <a:xfrm>
            <a:off x="6987203" y="1853118"/>
            <a:ext cx="753675" cy="743778"/>
            <a:chOff x="5727054" y="4001781"/>
            <a:chExt cx="753675" cy="743778"/>
          </a:xfrm>
        </p:grpSpPr>
        <p:sp>
          <p:nvSpPr>
            <p:cNvPr id="4" name="그래픽 63" descr="비트코인">
              <a:extLst>
                <a:ext uri="{FF2B5EF4-FFF2-40B4-BE49-F238E27FC236}">
                  <a16:creationId xmlns:a16="http://schemas.microsoft.com/office/drawing/2014/main" id="{F946F252-A9B0-4D86-A5EC-272FAF9FBF2B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그래픽 63" descr="비트코인">
              <a:extLst>
                <a:ext uri="{FF2B5EF4-FFF2-40B4-BE49-F238E27FC236}">
                  <a16:creationId xmlns:a16="http://schemas.microsoft.com/office/drawing/2014/main" id="{F6C55798-F9C5-4D00-BAC5-D5BFD0F8FD41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63" descr="비트코인">
              <a:extLst>
                <a:ext uri="{FF2B5EF4-FFF2-40B4-BE49-F238E27FC236}">
                  <a16:creationId xmlns:a16="http://schemas.microsoft.com/office/drawing/2014/main" id="{3C5E243A-EC04-4D5B-BDC0-E84ABC4D2183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1908C9-9205-416F-B8EC-1C841BBCDEC3}"/>
              </a:ext>
            </a:extLst>
          </p:cNvPr>
          <p:cNvSpPr txBox="1"/>
          <p:nvPr/>
        </p:nvSpPr>
        <p:spPr>
          <a:xfrm>
            <a:off x="6755081" y="2625536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pic>
        <p:nvPicPr>
          <p:cNvPr id="8" name="그래픽 7" descr="동전">
            <a:extLst>
              <a:ext uri="{FF2B5EF4-FFF2-40B4-BE49-F238E27FC236}">
                <a16:creationId xmlns:a16="http://schemas.microsoft.com/office/drawing/2014/main" id="{1CDB10E3-0B3B-4B65-8BAE-6B6FE9813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1585" y="2253855"/>
            <a:ext cx="515091" cy="465788"/>
          </a:xfrm>
          <a:prstGeom prst="rect">
            <a:avLst/>
          </a:prstGeom>
        </p:spPr>
      </p:pic>
      <p:pic>
        <p:nvPicPr>
          <p:cNvPr id="9" name="그래픽 8" descr="화폐">
            <a:extLst>
              <a:ext uri="{FF2B5EF4-FFF2-40B4-BE49-F238E27FC236}">
                <a16:creationId xmlns:a16="http://schemas.microsoft.com/office/drawing/2014/main" id="{4B631DB5-F039-4D8D-AF36-724FABA7B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4079" y="1807805"/>
            <a:ext cx="576944" cy="521721"/>
          </a:xfrm>
          <a:prstGeom prst="rect">
            <a:avLst/>
          </a:prstGeom>
        </p:spPr>
      </p:pic>
      <p:pic>
        <p:nvPicPr>
          <p:cNvPr id="10" name="그래픽 9" descr="동전">
            <a:extLst>
              <a:ext uri="{FF2B5EF4-FFF2-40B4-BE49-F238E27FC236}">
                <a16:creationId xmlns:a16="http://schemas.microsoft.com/office/drawing/2014/main" id="{C66F0A28-8F56-400E-A6D3-18AB4AF4A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5196" y="2225007"/>
            <a:ext cx="515091" cy="465788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0EC8368-9DDA-4EBB-9C21-20A7129464CD}"/>
              </a:ext>
            </a:extLst>
          </p:cNvPr>
          <p:cNvSpPr/>
          <p:nvPr/>
        </p:nvSpPr>
        <p:spPr>
          <a:xfrm rot="10800000">
            <a:off x="2672877" y="235873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0CD3BDA-E562-4FC2-8D6C-4DD12F5D6257}"/>
              </a:ext>
            </a:extLst>
          </p:cNvPr>
          <p:cNvSpPr/>
          <p:nvPr/>
        </p:nvSpPr>
        <p:spPr>
          <a:xfrm>
            <a:off x="2712408" y="199645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907B176-017D-403C-9EA9-051A4D8A03EE}"/>
              </a:ext>
            </a:extLst>
          </p:cNvPr>
          <p:cNvSpPr/>
          <p:nvPr/>
        </p:nvSpPr>
        <p:spPr>
          <a:xfrm rot="10800000">
            <a:off x="5464857" y="230772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C6EE8FB-2040-4711-88BD-606687B4A5FE}"/>
              </a:ext>
            </a:extLst>
          </p:cNvPr>
          <p:cNvSpPr/>
          <p:nvPr/>
        </p:nvSpPr>
        <p:spPr>
          <a:xfrm>
            <a:off x="5526653" y="1968976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블록체인 윤곽선">
            <a:extLst>
              <a:ext uri="{FF2B5EF4-FFF2-40B4-BE49-F238E27FC236}">
                <a16:creationId xmlns:a16="http://schemas.microsoft.com/office/drawing/2014/main" id="{1AB83A43-C5B6-435E-8D59-018919288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1913" y="185052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908FC2-3E63-47EC-8640-269AD847558E}"/>
              </a:ext>
            </a:extLst>
          </p:cNvPr>
          <p:cNvSpPr txBox="1"/>
          <p:nvPr/>
        </p:nvSpPr>
        <p:spPr>
          <a:xfrm>
            <a:off x="4075115" y="27574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70C59-76BF-4A02-9C0B-06B7BB1D220D}"/>
              </a:ext>
            </a:extLst>
          </p:cNvPr>
          <p:cNvSpPr txBox="1"/>
          <p:nvPr/>
        </p:nvSpPr>
        <p:spPr>
          <a:xfrm>
            <a:off x="1395149" y="2810202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KRW,USD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9D113-479D-49F4-9BBE-DFD37F5C9CA3}"/>
              </a:ext>
            </a:extLst>
          </p:cNvPr>
          <p:cNvSpPr txBox="1"/>
          <p:nvPr/>
        </p:nvSpPr>
        <p:spPr>
          <a:xfrm>
            <a:off x="5316117" y="160987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발행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D8F15-B547-4E32-A3DE-95E10788025A}"/>
              </a:ext>
            </a:extLst>
          </p:cNvPr>
          <p:cNvSpPr txBox="1"/>
          <p:nvPr/>
        </p:nvSpPr>
        <p:spPr>
          <a:xfrm>
            <a:off x="5692085" y="25061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E42985-99D4-4B20-9899-03073C7D7D39}"/>
              </a:ext>
            </a:extLst>
          </p:cNvPr>
          <p:cNvSpPr txBox="1"/>
          <p:nvPr/>
        </p:nvSpPr>
        <p:spPr>
          <a:xfrm>
            <a:off x="2884549" y="17063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328EDE-7724-4636-AE56-3BBD6CE5E1F4}"/>
              </a:ext>
            </a:extLst>
          </p:cNvPr>
          <p:cNvSpPr txBox="1"/>
          <p:nvPr/>
        </p:nvSpPr>
        <p:spPr>
          <a:xfrm>
            <a:off x="2893816" y="2563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4A2A5-0FD4-4B62-969C-0CC5DABDCE89}"/>
              </a:ext>
            </a:extLst>
          </p:cNvPr>
          <p:cNvSpPr txBox="1"/>
          <p:nvPr/>
        </p:nvSpPr>
        <p:spPr>
          <a:xfrm>
            <a:off x="1883096" y="3855462"/>
            <a:ext cx="568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증권형 토큰 발행 시 발행금액의 </a:t>
            </a:r>
            <a:r>
              <a:rPr lang="en-US" altLang="ko-KR" b="1" dirty="0"/>
              <a:t>0.01% </a:t>
            </a:r>
            <a:r>
              <a:rPr lang="ko-KR" altLang="en-US" b="1" dirty="0"/>
              <a:t>수취</a:t>
            </a:r>
            <a:endParaRPr lang="en-US" altLang="ko-KR" b="1" dirty="0"/>
          </a:p>
          <a:p>
            <a:r>
              <a:rPr lang="ko-KR" altLang="en-US" b="1" dirty="0"/>
              <a:t>예</a:t>
            </a:r>
            <a:r>
              <a:rPr lang="en-US" altLang="ko-KR" b="1" dirty="0"/>
              <a:t>) 1</a:t>
            </a:r>
            <a:r>
              <a:rPr lang="ko-KR" altLang="en-US" b="1" dirty="0"/>
              <a:t>억 투자 시 </a:t>
            </a:r>
            <a:r>
              <a:rPr lang="en-US" altLang="ko-KR" b="1" dirty="0"/>
              <a:t>10</a:t>
            </a:r>
            <a:r>
              <a:rPr lang="ko-KR" altLang="en-US" b="1" dirty="0"/>
              <a:t>만원 수수료</a:t>
            </a:r>
          </a:p>
        </p:txBody>
      </p:sp>
    </p:spTree>
    <p:extLst>
      <p:ext uri="{BB962C8B-B14F-4D97-AF65-F5344CB8AC3E}">
        <p14:creationId xmlns:p14="http://schemas.microsoft.com/office/powerpoint/2010/main" val="10782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3-7. BADIZ </a:t>
            </a:r>
            <a:r>
              <a:rPr lang="ko-KR" altLang="en-US" dirty="0"/>
              <a:t>토큰 모델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C28263-8E49-4336-A65D-3895F5A59B3C}"/>
              </a:ext>
            </a:extLst>
          </p:cNvPr>
          <p:cNvGrpSpPr/>
          <p:nvPr/>
        </p:nvGrpSpPr>
        <p:grpSpPr>
          <a:xfrm>
            <a:off x="6453013" y="4478594"/>
            <a:ext cx="753675" cy="743778"/>
            <a:chOff x="5727054" y="4001781"/>
            <a:chExt cx="753675" cy="743778"/>
          </a:xfrm>
        </p:grpSpPr>
        <p:sp>
          <p:nvSpPr>
            <p:cNvPr id="33" name="그래픽 63" descr="비트코인">
              <a:extLst>
                <a:ext uri="{FF2B5EF4-FFF2-40B4-BE49-F238E27FC236}">
                  <a16:creationId xmlns:a16="http://schemas.microsoft.com/office/drawing/2014/main" id="{31B2CD70-C8E4-46D9-8CAB-51F96AED6050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그래픽 63" descr="비트코인">
              <a:extLst>
                <a:ext uri="{FF2B5EF4-FFF2-40B4-BE49-F238E27FC236}">
                  <a16:creationId xmlns:a16="http://schemas.microsoft.com/office/drawing/2014/main" id="{EC616B52-63BD-4D26-B883-559DE1521364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그래픽 63" descr="비트코인">
              <a:extLst>
                <a:ext uri="{FF2B5EF4-FFF2-40B4-BE49-F238E27FC236}">
                  <a16:creationId xmlns:a16="http://schemas.microsoft.com/office/drawing/2014/main" id="{00855F16-73B3-4056-BC7B-EA145727D791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B44614E-FCDE-48EE-913B-4D7E1ADC0B99}"/>
              </a:ext>
            </a:extLst>
          </p:cNvPr>
          <p:cNvSpPr txBox="1"/>
          <p:nvPr/>
        </p:nvSpPr>
        <p:spPr>
          <a:xfrm>
            <a:off x="6166870" y="5266786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BAP Token</a:t>
            </a:r>
          </a:p>
          <a:p>
            <a:pPr algn="ctr"/>
            <a:r>
              <a:rPr lang="ko-KR" altLang="en-US" b="1" dirty="0"/>
              <a:t>포인트</a:t>
            </a:r>
            <a:r>
              <a:rPr lang="en-US" altLang="ko-KR" b="1" dirty="0"/>
              <a:t>,</a:t>
            </a:r>
            <a:r>
              <a:rPr lang="ko-KR" altLang="en-US" b="1" dirty="0"/>
              <a:t>리워드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4376193" y="849192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4231915" y="1637384"/>
            <a:ext cx="1175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BAZ Token</a:t>
            </a:r>
            <a:endParaRPr lang="ko-KR" altLang="en-US" b="1" dirty="0"/>
          </a:p>
          <a:p>
            <a:pPr algn="ctr"/>
            <a:r>
              <a:rPr lang="ko-KR" altLang="en-US" b="1" dirty="0"/>
              <a:t>지분소유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C3D89DC-3E9C-4348-9634-B0AF0DC605FB}"/>
              </a:ext>
            </a:extLst>
          </p:cNvPr>
          <p:cNvGrpSpPr/>
          <p:nvPr/>
        </p:nvGrpSpPr>
        <p:grpSpPr>
          <a:xfrm>
            <a:off x="2225673" y="4456387"/>
            <a:ext cx="753675" cy="743778"/>
            <a:chOff x="5727054" y="4001781"/>
            <a:chExt cx="753675" cy="743778"/>
          </a:xfrm>
        </p:grpSpPr>
        <p:sp>
          <p:nvSpPr>
            <p:cNvPr id="51" name="그래픽 63" descr="비트코인">
              <a:extLst>
                <a:ext uri="{FF2B5EF4-FFF2-40B4-BE49-F238E27FC236}">
                  <a16:creationId xmlns:a16="http://schemas.microsoft.com/office/drawing/2014/main" id="{AB97D139-08FD-4A57-85BE-D7CE3DC5F85B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그래픽 63" descr="비트코인">
              <a:extLst>
                <a:ext uri="{FF2B5EF4-FFF2-40B4-BE49-F238E27FC236}">
                  <a16:creationId xmlns:a16="http://schemas.microsoft.com/office/drawing/2014/main" id="{443C9413-36F3-4518-881E-DA59E2CE79D3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그래픽 63" descr="비트코인">
              <a:extLst>
                <a:ext uri="{FF2B5EF4-FFF2-40B4-BE49-F238E27FC236}">
                  <a16:creationId xmlns:a16="http://schemas.microsoft.com/office/drawing/2014/main" id="{E105D71F-DEC9-4E6D-8B3F-90CED8B9E94F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54E8C60-5AF6-405E-B961-EE913A265418}"/>
              </a:ext>
            </a:extLst>
          </p:cNvPr>
          <p:cNvSpPr txBox="1"/>
          <p:nvPr/>
        </p:nvSpPr>
        <p:spPr>
          <a:xfrm>
            <a:off x="1788634" y="5244579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BAV Token</a:t>
            </a:r>
            <a:endParaRPr lang="ko-KR" altLang="en-US" b="1" dirty="0"/>
          </a:p>
          <a:p>
            <a:pPr algn="ctr"/>
            <a:r>
              <a:rPr lang="ko-KR" altLang="en-US" b="1" dirty="0"/>
              <a:t>투표</a:t>
            </a:r>
            <a:r>
              <a:rPr lang="en-US" altLang="ko-KR" b="1" dirty="0"/>
              <a:t>,</a:t>
            </a:r>
            <a:r>
              <a:rPr lang="ko-KR" altLang="en-US" b="1" dirty="0"/>
              <a:t>의사결정</a:t>
            </a:r>
          </a:p>
        </p:txBody>
      </p:sp>
      <p:pic>
        <p:nvPicPr>
          <p:cNvPr id="76" name="그래픽 75" descr="정렬 윤곽선">
            <a:extLst>
              <a:ext uri="{FF2B5EF4-FFF2-40B4-BE49-F238E27FC236}">
                <a16:creationId xmlns:a16="http://schemas.microsoft.com/office/drawing/2014/main" id="{2126CC22-F0AA-443D-934C-C8CA31E3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537" y="2217548"/>
            <a:ext cx="646331" cy="646331"/>
          </a:xfrm>
          <a:prstGeom prst="rect">
            <a:avLst/>
          </a:prstGeom>
        </p:spPr>
      </p:pic>
      <p:pic>
        <p:nvPicPr>
          <p:cNvPr id="78" name="그래픽 77" descr="정렬 윤곽선">
            <a:extLst>
              <a:ext uri="{FF2B5EF4-FFF2-40B4-BE49-F238E27FC236}">
                <a16:creationId xmlns:a16="http://schemas.microsoft.com/office/drawing/2014/main" id="{2E5141A0-61D3-4B09-ADCA-051D2C8B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22915">
            <a:off x="3113093" y="4349213"/>
            <a:ext cx="646331" cy="646331"/>
          </a:xfrm>
          <a:prstGeom prst="rect">
            <a:avLst/>
          </a:prstGeom>
        </p:spPr>
      </p:pic>
      <p:pic>
        <p:nvPicPr>
          <p:cNvPr id="79" name="그래픽 78" descr="정렬 윤곽선">
            <a:extLst>
              <a:ext uri="{FF2B5EF4-FFF2-40B4-BE49-F238E27FC236}">
                <a16:creationId xmlns:a16="http://schemas.microsoft.com/office/drawing/2014/main" id="{AF9883CD-3804-4484-BBFE-8997BBAD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79809">
            <a:off x="5672830" y="4243457"/>
            <a:ext cx="646331" cy="6463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9676C-9F23-4660-B57F-54DECD19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75" y="2863879"/>
            <a:ext cx="1905266" cy="19052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DCC089-4518-4345-AAB1-ABFF794D9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376363"/>
            <a:ext cx="89249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991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3-8. BADIZ </a:t>
            </a:r>
            <a:r>
              <a:rPr lang="ko-KR" altLang="en-US" dirty="0"/>
              <a:t>토큰 종류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1440969" y="995496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1143315" y="1783688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BAZ Token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16F93-6F65-4FA8-800F-159839A79C9D}"/>
              </a:ext>
            </a:extLst>
          </p:cNvPr>
          <p:cNvSpPr txBox="1"/>
          <p:nvPr/>
        </p:nvSpPr>
        <p:spPr>
          <a:xfrm>
            <a:off x="3017154" y="995496"/>
            <a:ext cx="5056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이름 </a:t>
            </a:r>
            <a:r>
              <a:rPr lang="en-US" altLang="ko-KR" b="1" dirty="0"/>
              <a:t>: BAZ Token</a:t>
            </a:r>
          </a:p>
          <a:p>
            <a:r>
              <a:rPr lang="ko-KR" altLang="en-US" b="1" dirty="0"/>
              <a:t>심볼 </a:t>
            </a:r>
            <a:r>
              <a:rPr lang="en-US" altLang="ko-KR" b="1" dirty="0"/>
              <a:t>: BAZ </a:t>
            </a:r>
          </a:p>
          <a:p>
            <a:r>
              <a:rPr lang="ko-KR" altLang="en-US" b="1" dirty="0"/>
              <a:t>단위 </a:t>
            </a:r>
            <a:r>
              <a:rPr lang="en-US" altLang="ko-KR" b="1" dirty="0"/>
              <a:t>: 1</a:t>
            </a:r>
          </a:p>
          <a:p>
            <a:r>
              <a:rPr lang="ko-KR" altLang="en-US" b="1" dirty="0"/>
              <a:t>종류 </a:t>
            </a:r>
            <a:r>
              <a:rPr lang="en-US" altLang="ko-KR" b="1" dirty="0"/>
              <a:t>: </a:t>
            </a:r>
            <a:r>
              <a:rPr lang="ko-KR" altLang="en-US" b="1" dirty="0"/>
              <a:t>증권형 토큰 </a:t>
            </a:r>
            <a:r>
              <a:rPr lang="en-US" altLang="ko-KR" b="1" dirty="0"/>
              <a:t>(DAI)</a:t>
            </a:r>
          </a:p>
          <a:p>
            <a:r>
              <a:rPr lang="ko-KR" altLang="en-US" b="1" dirty="0"/>
              <a:t>설명 </a:t>
            </a:r>
            <a:r>
              <a:rPr lang="en-US" altLang="ko-KR" b="1" dirty="0"/>
              <a:t>: </a:t>
            </a:r>
            <a:r>
              <a:rPr lang="ko-KR" altLang="en-US" b="1" dirty="0"/>
              <a:t>지분 소유권 </a:t>
            </a:r>
            <a:r>
              <a:rPr lang="en-US" altLang="ko-KR" b="1" dirty="0"/>
              <a:t>,</a:t>
            </a:r>
            <a:r>
              <a:rPr lang="ko-KR" altLang="en-US" b="1" dirty="0"/>
              <a:t> 수익금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186CEFD-0297-42F8-A3D5-060AEB9FDA66}"/>
              </a:ext>
            </a:extLst>
          </p:cNvPr>
          <p:cNvGrpSpPr/>
          <p:nvPr/>
        </p:nvGrpSpPr>
        <p:grpSpPr>
          <a:xfrm>
            <a:off x="1408085" y="2853831"/>
            <a:ext cx="753675" cy="743778"/>
            <a:chOff x="5727054" y="4001781"/>
            <a:chExt cx="753675" cy="743778"/>
          </a:xfrm>
        </p:grpSpPr>
        <p:sp>
          <p:nvSpPr>
            <p:cNvPr id="25" name="그래픽 63" descr="비트코인">
              <a:extLst>
                <a:ext uri="{FF2B5EF4-FFF2-40B4-BE49-F238E27FC236}">
                  <a16:creationId xmlns:a16="http://schemas.microsoft.com/office/drawing/2014/main" id="{DB038412-13C5-4BF8-B52A-8E788FDA59D1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그래픽 63" descr="비트코인">
              <a:extLst>
                <a:ext uri="{FF2B5EF4-FFF2-40B4-BE49-F238E27FC236}">
                  <a16:creationId xmlns:a16="http://schemas.microsoft.com/office/drawing/2014/main" id="{A42D8E42-9922-4570-AD92-A0535483F034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그래픽 63" descr="비트코인">
              <a:extLst>
                <a:ext uri="{FF2B5EF4-FFF2-40B4-BE49-F238E27FC236}">
                  <a16:creationId xmlns:a16="http://schemas.microsoft.com/office/drawing/2014/main" id="{51C8F1B0-73FE-43E6-803E-DC122C5CD018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F553E89-43AA-4A94-967A-F45F88F5B06A}"/>
              </a:ext>
            </a:extLst>
          </p:cNvPr>
          <p:cNvSpPr txBox="1"/>
          <p:nvPr/>
        </p:nvSpPr>
        <p:spPr>
          <a:xfrm>
            <a:off x="1198178" y="3625939"/>
            <a:ext cx="11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BAV Token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3045780" y="2635509"/>
            <a:ext cx="48246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이름 </a:t>
            </a:r>
            <a:r>
              <a:rPr lang="en-US" altLang="ko-KR" b="1" dirty="0"/>
              <a:t>: BAV Token</a:t>
            </a:r>
          </a:p>
          <a:p>
            <a:r>
              <a:rPr lang="ko-KR" altLang="en-US" b="1" dirty="0"/>
              <a:t>심볼 </a:t>
            </a:r>
            <a:r>
              <a:rPr lang="en-US" altLang="ko-KR" b="1" dirty="0"/>
              <a:t>: BAV </a:t>
            </a:r>
          </a:p>
          <a:p>
            <a:r>
              <a:rPr lang="ko-KR" altLang="en-US" b="1" dirty="0"/>
              <a:t>단위 </a:t>
            </a:r>
            <a:r>
              <a:rPr lang="en-US" altLang="ko-KR" b="1" dirty="0"/>
              <a:t>: 1</a:t>
            </a:r>
          </a:p>
          <a:p>
            <a:r>
              <a:rPr lang="ko-KR" altLang="en-US" b="1" dirty="0"/>
              <a:t>종류 </a:t>
            </a:r>
            <a:r>
              <a:rPr lang="en-US" altLang="ko-KR" b="1" dirty="0"/>
              <a:t>: </a:t>
            </a:r>
            <a:r>
              <a:rPr lang="ko-KR" altLang="en-US" b="1" dirty="0"/>
              <a:t>거버넌스 토큰 </a:t>
            </a:r>
            <a:r>
              <a:rPr lang="en-US" altLang="ko-KR" b="1" dirty="0"/>
              <a:t>(DAO)</a:t>
            </a:r>
          </a:p>
          <a:p>
            <a:r>
              <a:rPr lang="ko-KR" altLang="en-US" b="1" dirty="0"/>
              <a:t>설명 </a:t>
            </a:r>
            <a:r>
              <a:rPr lang="en-US" altLang="ko-KR" b="1" dirty="0"/>
              <a:t>: </a:t>
            </a:r>
            <a:r>
              <a:rPr lang="ko-KR" altLang="en-US" b="1" dirty="0"/>
              <a:t>최초 </a:t>
            </a:r>
            <a:r>
              <a:rPr lang="en-US" altLang="ko-KR" b="1" dirty="0"/>
              <a:t>BADIZ </a:t>
            </a:r>
            <a:r>
              <a:rPr lang="ko-KR" altLang="en-US" b="1" dirty="0"/>
              <a:t>비즈니스 시작과 동시에 </a:t>
            </a:r>
            <a:r>
              <a:rPr lang="en-US" altLang="ko-KR" b="1" dirty="0"/>
              <a:t>ICO</a:t>
            </a: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투자 및 의사결정 투표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1947EB-F370-438E-A74C-CA2A1EFC6ED1}"/>
              </a:ext>
            </a:extLst>
          </p:cNvPr>
          <p:cNvGrpSpPr/>
          <p:nvPr/>
        </p:nvGrpSpPr>
        <p:grpSpPr>
          <a:xfrm>
            <a:off x="1486322" y="4594739"/>
            <a:ext cx="753675" cy="743778"/>
            <a:chOff x="5727054" y="4001781"/>
            <a:chExt cx="753675" cy="743778"/>
          </a:xfrm>
        </p:grpSpPr>
        <p:sp>
          <p:nvSpPr>
            <p:cNvPr id="36" name="그래픽 63" descr="비트코인">
              <a:extLst>
                <a:ext uri="{FF2B5EF4-FFF2-40B4-BE49-F238E27FC236}">
                  <a16:creationId xmlns:a16="http://schemas.microsoft.com/office/drawing/2014/main" id="{AB070F6B-2CE3-4100-8C4F-8B0467876652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그래픽 63" descr="비트코인">
              <a:extLst>
                <a:ext uri="{FF2B5EF4-FFF2-40B4-BE49-F238E27FC236}">
                  <a16:creationId xmlns:a16="http://schemas.microsoft.com/office/drawing/2014/main" id="{C470E0DE-B6A8-4316-A1F1-BA6E03CB5BA3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그래픽 63" descr="비트코인">
              <a:extLst>
                <a:ext uri="{FF2B5EF4-FFF2-40B4-BE49-F238E27FC236}">
                  <a16:creationId xmlns:a16="http://schemas.microsoft.com/office/drawing/2014/main" id="{B076E49A-F2AD-4D51-8522-F987AAD113EE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70D8190-A2E1-49EE-B62B-EC799560A847}"/>
              </a:ext>
            </a:extLst>
          </p:cNvPr>
          <p:cNvSpPr txBox="1"/>
          <p:nvPr/>
        </p:nvSpPr>
        <p:spPr>
          <a:xfrm>
            <a:off x="1274288" y="5382931"/>
            <a:ext cx="118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BAP Token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45DCF6-ED63-4B5B-85D9-80A1D69212C4}"/>
              </a:ext>
            </a:extLst>
          </p:cNvPr>
          <p:cNvSpPr txBox="1"/>
          <p:nvPr/>
        </p:nvSpPr>
        <p:spPr>
          <a:xfrm>
            <a:off x="3095359" y="4436223"/>
            <a:ext cx="48365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이름 </a:t>
            </a:r>
            <a:r>
              <a:rPr lang="en-US" altLang="ko-KR" b="1" dirty="0"/>
              <a:t>: BAP Token</a:t>
            </a:r>
          </a:p>
          <a:p>
            <a:r>
              <a:rPr lang="ko-KR" altLang="en-US" b="1" dirty="0"/>
              <a:t>심볼 </a:t>
            </a:r>
            <a:r>
              <a:rPr lang="en-US" altLang="ko-KR" b="1" dirty="0"/>
              <a:t>: BAP </a:t>
            </a:r>
          </a:p>
          <a:p>
            <a:r>
              <a:rPr lang="ko-KR" altLang="en-US" b="1" dirty="0"/>
              <a:t>단위 </a:t>
            </a:r>
            <a:r>
              <a:rPr lang="en-US" altLang="ko-KR" b="1" dirty="0"/>
              <a:t>: 1</a:t>
            </a:r>
          </a:p>
          <a:p>
            <a:r>
              <a:rPr lang="ko-KR" altLang="en-US" b="1" dirty="0"/>
              <a:t>종류 </a:t>
            </a:r>
            <a:r>
              <a:rPr lang="en-US" altLang="ko-KR" b="1" dirty="0"/>
              <a:t>: </a:t>
            </a:r>
            <a:r>
              <a:rPr lang="ko-KR" altLang="en-US" b="1" dirty="0"/>
              <a:t>거래형 토큰</a:t>
            </a:r>
            <a:endParaRPr lang="en-US" altLang="ko-KR" b="1" dirty="0"/>
          </a:p>
          <a:p>
            <a:r>
              <a:rPr lang="ko-KR" altLang="en-US" b="1" dirty="0"/>
              <a:t>설명 </a:t>
            </a:r>
            <a:r>
              <a:rPr lang="en-US" altLang="ko-KR" b="1" dirty="0"/>
              <a:t>: </a:t>
            </a:r>
            <a:r>
              <a:rPr lang="ko-KR" altLang="en-US" b="1" dirty="0"/>
              <a:t>리워드</a:t>
            </a:r>
            <a:r>
              <a:rPr lang="en-US" altLang="ko-KR" b="1" dirty="0"/>
              <a:t>,</a:t>
            </a:r>
            <a:r>
              <a:rPr lang="ko-KR" altLang="en-US" b="1" dirty="0"/>
              <a:t> 포인트 </a:t>
            </a:r>
            <a:r>
              <a:rPr lang="en-US" altLang="ko-KR" b="1" dirty="0"/>
              <a:t>, </a:t>
            </a:r>
            <a:r>
              <a:rPr lang="ko-KR" altLang="en-US" b="1" dirty="0" err="1"/>
              <a:t>크라우드펀딩시</a:t>
            </a:r>
            <a:r>
              <a:rPr lang="ko-KR" altLang="en-US" b="1" dirty="0"/>
              <a:t> 발행</a:t>
            </a:r>
            <a:r>
              <a:rPr lang="en-US" altLang="ko-KR" b="1" dirty="0"/>
              <a:t>,</a:t>
            </a: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상품구매 </a:t>
            </a:r>
            <a:r>
              <a:rPr lang="en-US" altLang="ko-KR" b="1" dirty="0"/>
              <a:t>, </a:t>
            </a:r>
            <a:r>
              <a:rPr lang="ko-KR" altLang="en-US" b="1" dirty="0" err="1"/>
              <a:t>크라우드</a:t>
            </a:r>
            <a:r>
              <a:rPr lang="ko-KR" altLang="en-US" b="1" dirty="0"/>
              <a:t> </a:t>
            </a:r>
            <a:r>
              <a:rPr lang="ko-KR" altLang="en-US" b="1" dirty="0" err="1"/>
              <a:t>펀딩</a:t>
            </a:r>
            <a:r>
              <a:rPr lang="ko-KR" altLang="en-US" b="1" dirty="0"/>
              <a:t> 자금 환전가능</a:t>
            </a:r>
          </a:p>
        </p:txBody>
      </p:sp>
    </p:spTree>
    <p:extLst>
      <p:ext uri="{BB962C8B-B14F-4D97-AF65-F5344CB8AC3E}">
        <p14:creationId xmlns:p14="http://schemas.microsoft.com/office/powerpoint/2010/main" val="428471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3-9. BADIZ </a:t>
            </a:r>
            <a:r>
              <a:rPr lang="ko-KR" altLang="en-US" dirty="0"/>
              <a:t>블록생성 보상 시스템</a:t>
            </a:r>
          </a:p>
        </p:txBody>
      </p:sp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566FA3F3-FF19-4FE6-BCF0-64A9BD7F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024880"/>
              </p:ext>
            </p:extLst>
          </p:nvPr>
        </p:nvGraphicFramePr>
        <p:xfrm>
          <a:off x="825965" y="3113664"/>
          <a:ext cx="7671816" cy="2385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07052445"/>
                    </a:ext>
                  </a:extLst>
                </a:gridCol>
              </a:tblGrid>
              <a:tr h="29634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블록생성수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(BAZ)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4.7 BAZ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블록타임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17824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보상비율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노드수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63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685570" y="1002271"/>
            <a:ext cx="7952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블록생성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블록타임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블록생성 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4.7 BAZ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펀딩별로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별도 블록 생성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총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21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개 블록체인 가능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F105D9-DBD3-4DF4-B6D4-234BAF5E18CE}"/>
              </a:ext>
            </a:extLst>
          </p:cNvPr>
          <p:cNvSpPr txBox="1"/>
          <p:nvPr/>
        </p:nvSpPr>
        <p:spPr>
          <a:xfrm>
            <a:off x="685570" y="2552990"/>
            <a:ext cx="795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후</a:t>
            </a:r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45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3-10. </a:t>
            </a:r>
            <a:r>
              <a:rPr lang="ko-KR" altLang="en-US" dirty="0"/>
              <a:t>노드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마스터 노드는 서브 노드의 투표로 선출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유지시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의사결정권한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플랫폼에서 요구하는 권장사양의 서버를 운영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코인 전체 물량의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0.2%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을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미달 시 블록보상 지급 안됨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블록생성을 통해서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트랜잭션 처리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투자진행시 투자결정 및 투자 관리 역할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⑦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유지 위한 종합적인 의사결정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F6A0E1E-9302-4864-A182-6B0406012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83151"/>
              </p:ext>
            </p:extLst>
          </p:nvPr>
        </p:nvGraphicFramePr>
        <p:xfrm>
          <a:off x="937261" y="4849478"/>
          <a:ext cx="7700916" cy="138313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50458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850458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</a:tblGrid>
              <a:tr h="285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블록생성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DApp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리소스 제공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트랜잭션 처리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트랜잭션 수집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94758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투자를 위한 설정 및 기업 선정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투자리스트 선정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BADIZ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플랫폼 위한 의사결정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유사시 마스터 노드 대신 서버운영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9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423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3-11.  ACCOUNT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F-ACCOUNT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투자에 사용되는 자금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투자처에서 발생한 배당을 입금 및 투자자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진행후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투자자의 안전을 위해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배당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배당의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1%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적립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3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3-11.  BADIZ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288" y="143419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1335023" y="238669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등록</a:t>
            </a:r>
          </a:p>
        </p:txBody>
      </p:sp>
      <p:pic>
        <p:nvPicPr>
          <p:cNvPr id="8" name="그래픽 7" descr="블록체인 단색으로 채워진">
            <a:extLst>
              <a:ext uri="{FF2B5EF4-FFF2-40B4-BE49-F238E27FC236}">
                <a16:creationId xmlns:a16="http://schemas.microsoft.com/office/drawing/2014/main" id="{D98B9028-173E-488B-ACC5-8BD3FABA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9004" y="1433174"/>
            <a:ext cx="914400" cy="914400"/>
          </a:xfrm>
          <a:prstGeom prst="rect">
            <a:avLst/>
          </a:prstGeom>
        </p:spPr>
      </p:pic>
      <p:pic>
        <p:nvPicPr>
          <p:cNvPr id="10" name="그래픽 9" descr="오른쪽 화살표 단색으로 채워진">
            <a:extLst>
              <a:ext uri="{FF2B5EF4-FFF2-40B4-BE49-F238E27FC236}">
                <a16:creationId xmlns:a16="http://schemas.microsoft.com/office/drawing/2014/main" id="{72333EF6-32A9-409D-9A0A-31D8C8A21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2889" y="1351328"/>
            <a:ext cx="484632" cy="484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724753" y="2385390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48993-F5D0-446D-B87D-5DD6A9945290}"/>
              </a:ext>
            </a:extLst>
          </p:cNvPr>
          <p:cNvSpPr txBox="1"/>
          <p:nvPr/>
        </p:nvSpPr>
        <p:spPr>
          <a:xfrm>
            <a:off x="1194792" y="511636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과정 공개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F0182-BDF7-4CE2-AA5B-533B8C793074}"/>
              </a:ext>
            </a:extLst>
          </p:cNvPr>
          <p:cNvSpPr txBox="1"/>
          <p:nvPr/>
        </p:nvSpPr>
        <p:spPr>
          <a:xfrm>
            <a:off x="5856673" y="514692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 분배</a:t>
            </a:r>
          </a:p>
        </p:txBody>
      </p:sp>
      <p:pic>
        <p:nvPicPr>
          <p:cNvPr id="15" name="그래픽 14" descr="남자 옆모습 단색으로 채워진">
            <a:extLst>
              <a:ext uri="{FF2B5EF4-FFF2-40B4-BE49-F238E27FC236}">
                <a16:creationId xmlns:a16="http://schemas.microsoft.com/office/drawing/2014/main" id="{3677ED45-EAB2-4963-B049-71281FE81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860" y="3910613"/>
            <a:ext cx="914400" cy="914400"/>
          </a:xfrm>
          <a:prstGeom prst="rect">
            <a:avLst/>
          </a:prstGeom>
        </p:spPr>
      </p:pic>
      <p:pic>
        <p:nvPicPr>
          <p:cNvPr id="17" name="그래픽 16" descr="오른쪽 화살표 단색으로 채워진">
            <a:extLst>
              <a:ext uri="{FF2B5EF4-FFF2-40B4-BE49-F238E27FC236}">
                <a16:creationId xmlns:a16="http://schemas.microsoft.com/office/drawing/2014/main" id="{1EF5C208-8E81-4B34-AD63-5C2A119D3B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9672" y="4183147"/>
            <a:ext cx="369332" cy="369332"/>
          </a:xfrm>
          <a:prstGeom prst="rect">
            <a:avLst/>
          </a:prstGeom>
        </p:spPr>
      </p:pic>
      <p:pic>
        <p:nvPicPr>
          <p:cNvPr id="18" name="그래픽 17" descr="열린 포장 상자 단색으로 채워진">
            <a:extLst>
              <a:ext uri="{FF2B5EF4-FFF2-40B4-BE49-F238E27FC236}">
                <a16:creationId xmlns:a16="http://schemas.microsoft.com/office/drawing/2014/main" id="{8486E66F-8781-48AC-A664-220663927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9004" y="4143327"/>
            <a:ext cx="545068" cy="545068"/>
          </a:xfrm>
          <a:prstGeom prst="rect">
            <a:avLst/>
          </a:prstGeom>
        </p:spPr>
      </p:pic>
      <p:pic>
        <p:nvPicPr>
          <p:cNvPr id="20" name="그래픽 19" descr="오른쪽 화살표 단색으로 채워진">
            <a:extLst>
              <a:ext uri="{FF2B5EF4-FFF2-40B4-BE49-F238E27FC236}">
                <a16:creationId xmlns:a16="http://schemas.microsoft.com/office/drawing/2014/main" id="{91EC7D09-48CF-4B72-9D29-DB55A9CE9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4072" y="4213731"/>
            <a:ext cx="369332" cy="369332"/>
          </a:xfrm>
          <a:prstGeom prst="rect">
            <a:avLst/>
          </a:prstGeom>
        </p:spPr>
      </p:pic>
      <p:pic>
        <p:nvPicPr>
          <p:cNvPr id="21" name="그래픽 20" descr="오른쪽 화살표 단색으로 채워진">
            <a:extLst>
              <a:ext uri="{FF2B5EF4-FFF2-40B4-BE49-F238E27FC236}">
                <a16:creationId xmlns:a16="http://schemas.microsoft.com/office/drawing/2014/main" id="{28EE3E64-EA80-4784-9C16-AE24F694A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19443">
            <a:off x="2796442" y="4061189"/>
            <a:ext cx="502994" cy="369332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A9139CAD-D5BC-46C9-894F-90D5D27E7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1591">
            <a:off x="2817081" y="4368305"/>
            <a:ext cx="457188" cy="369332"/>
          </a:xfrm>
          <a:prstGeom prst="rect">
            <a:avLst/>
          </a:prstGeom>
        </p:spPr>
      </p:pic>
      <p:pic>
        <p:nvPicPr>
          <p:cNvPr id="23" name="그래픽 22" descr="User">
            <a:extLst>
              <a:ext uri="{FF2B5EF4-FFF2-40B4-BE49-F238E27FC236}">
                <a16:creationId xmlns:a16="http://schemas.microsoft.com/office/drawing/2014/main" id="{EEE29BDE-8E15-41F0-9878-761F4F797D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98189" y="3859196"/>
            <a:ext cx="401319" cy="401319"/>
          </a:xfrm>
          <a:prstGeom prst="rect">
            <a:avLst/>
          </a:prstGeom>
        </p:spPr>
      </p:pic>
      <p:pic>
        <p:nvPicPr>
          <p:cNvPr id="24" name="그래픽 23" descr="User">
            <a:extLst>
              <a:ext uri="{FF2B5EF4-FFF2-40B4-BE49-F238E27FC236}">
                <a16:creationId xmlns:a16="http://schemas.microsoft.com/office/drawing/2014/main" id="{37C3C66B-86EB-40E1-8E05-0CC7B25E0A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5380" y="4212968"/>
            <a:ext cx="401319" cy="401319"/>
          </a:xfrm>
          <a:prstGeom prst="rect">
            <a:avLst/>
          </a:prstGeom>
        </p:spPr>
      </p:pic>
      <p:pic>
        <p:nvPicPr>
          <p:cNvPr id="25" name="그래픽 24" descr="User">
            <a:extLst>
              <a:ext uri="{FF2B5EF4-FFF2-40B4-BE49-F238E27FC236}">
                <a16:creationId xmlns:a16="http://schemas.microsoft.com/office/drawing/2014/main" id="{E4B691E9-4336-49C9-91A0-5EE8ACEF2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4627" y="4540179"/>
            <a:ext cx="401319" cy="401319"/>
          </a:xfrm>
          <a:prstGeom prst="rect">
            <a:avLst/>
          </a:prstGeom>
        </p:spPr>
      </p:pic>
      <p:pic>
        <p:nvPicPr>
          <p:cNvPr id="26" name="그래픽 25" descr="User">
            <a:extLst>
              <a:ext uri="{FF2B5EF4-FFF2-40B4-BE49-F238E27FC236}">
                <a16:creationId xmlns:a16="http://schemas.microsoft.com/office/drawing/2014/main" id="{2197992D-2289-43A0-8C17-BCAD27CCD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37368" y="4032787"/>
            <a:ext cx="401319" cy="401319"/>
          </a:xfrm>
          <a:prstGeom prst="rect">
            <a:avLst/>
          </a:prstGeom>
        </p:spPr>
      </p:pic>
      <p:pic>
        <p:nvPicPr>
          <p:cNvPr id="27" name="그래픽 26" descr="User">
            <a:extLst>
              <a:ext uri="{FF2B5EF4-FFF2-40B4-BE49-F238E27FC236}">
                <a16:creationId xmlns:a16="http://schemas.microsoft.com/office/drawing/2014/main" id="{C3EECF6C-381C-4AED-900B-B23FEA56AA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3794" y="4114800"/>
            <a:ext cx="401319" cy="401319"/>
          </a:xfrm>
          <a:prstGeom prst="rect">
            <a:avLst/>
          </a:prstGeom>
        </p:spPr>
      </p:pic>
      <p:pic>
        <p:nvPicPr>
          <p:cNvPr id="28" name="그래픽 27" descr="User">
            <a:extLst>
              <a:ext uri="{FF2B5EF4-FFF2-40B4-BE49-F238E27FC236}">
                <a16:creationId xmlns:a16="http://schemas.microsoft.com/office/drawing/2014/main" id="{F99BC30B-C459-47AC-BA88-A5BC8A0345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3865" y="4743270"/>
            <a:ext cx="401319" cy="401319"/>
          </a:xfrm>
          <a:prstGeom prst="rect">
            <a:avLst/>
          </a:prstGeom>
        </p:spPr>
      </p:pic>
      <p:pic>
        <p:nvPicPr>
          <p:cNvPr id="29" name="그래픽 28" descr="User">
            <a:extLst>
              <a:ext uri="{FF2B5EF4-FFF2-40B4-BE49-F238E27FC236}">
                <a16:creationId xmlns:a16="http://schemas.microsoft.com/office/drawing/2014/main" id="{64DCB387-E4E5-473D-858D-DB5460E98D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1878" y="3282255"/>
            <a:ext cx="401319" cy="401319"/>
          </a:xfrm>
          <a:prstGeom prst="rect">
            <a:avLst/>
          </a:prstGeom>
        </p:spPr>
      </p:pic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338204" y="4014542"/>
            <a:ext cx="401319" cy="401319"/>
          </a:xfrm>
          <a:prstGeom prst="rect">
            <a:avLst/>
          </a:prstGeom>
        </p:spPr>
      </p:pic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617C37C1-FB7E-4201-995C-A942A5FCBF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0736" y="4064774"/>
            <a:ext cx="369332" cy="369332"/>
          </a:xfrm>
          <a:prstGeom prst="rect">
            <a:avLst/>
          </a:prstGeom>
        </p:spPr>
      </p:pic>
      <p:pic>
        <p:nvPicPr>
          <p:cNvPr id="33" name="그래픽 32" descr="오른쪽 화살표 단색으로 채워진">
            <a:extLst>
              <a:ext uri="{FF2B5EF4-FFF2-40B4-BE49-F238E27FC236}">
                <a16:creationId xmlns:a16="http://schemas.microsoft.com/office/drawing/2014/main" id="{A0D8FF81-7015-4D42-A33A-9D6459EB2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29502" y="4064007"/>
            <a:ext cx="369332" cy="369332"/>
          </a:xfrm>
          <a:prstGeom prst="rect">
            <a:avLst/>
          </a:prstGeom>
        </p:spPr>
      </p:pic>
      <p:pic>
        <p:nvPicPr>
          <p:cNvPr id="35" name="그래픽 34" descr="오른쪽 화살표 단색으로 채워진">
            <a:extLst>
              <a:ext uri="{FF2B5EF4-FFF2-40B4-BE49-F238E27FC236}">
                <a16:creationId xmlns:a16="http://schemas.microsoft.com/office/drawing/2014/main" id="{A5B51279-2EB0-4FC5-80DA-CB756B131D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368631" y="3663455"/>
            <a:ext cx="369332" cy="369332"/>
          </a:xfrm>
          <a:prstGeom prst="rect">
            <a:avLst/>
          </a:prstGeom>
        </p:spPr>
      </p:pic>
      <p:pic>
        <p:nvPicPr>
          <p:cNvPr id="36" name="그래픽 35" descr="오른쪽 화살표 단색으로 채워진">
            <a:extLst>
              <a:ext uri="{FF2B5EF4-FFF2-40B4-BE49-F238E27FC236}">
                <a16:creationId xmlns:a16="http://schemas.microsoft.com/office/drawing/2014/main" id="{97C80ED4-4CE7-4D4D-A0EA-5D35AE0BC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383865" y="4394057"/>
            <a:ext cx="369332" cy="369332"/>
          </a:xfrm>
          <a:prstGeom prst="rect">
            <a:avLst/>
          </a:prstGeom>
        </p:spPr>
      </p:pic>
      <p:pic>
        <p:nvPicPr>
          <p:cNvPr id="37" name="그래픽 36" descr="문서 단색으로 채워진">
            <a:extLst>
              <a:ext uri="{FF2B5EF4-FFF2-40B4-BE49-F238E27FC236}">
                <a16:creationId xmlns:a16="http://schemas.microsoft.com/office/drawing/2014/main" id="{B75ADF15-93FA-4829-929D-8FCC0A2B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8486" y="1390046"/>
            <a:ext cx="418683" cy="418683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39113" y="1351328"/>
            <a:ext cx="914400" cy="914400"/>
          </a:xfrm>
          <a:prstGeom prst="rect">
            <a:avLst/>
          </a:prstGeom>
        </p:spPr>
      </p:pic>
      <p:pic>
        <p:nvPicPr>
          <p:cNvPr id="42" name="그래픽 41" descr="자선 사업 단색으로 채워진">
            <a:extLst>
              <a:ext uri="{FF2B5EF4-FFF2-40B4-BE49-F238E27FC236}">
                <a16:creationId xmlns:a16="http://schemas.microsoft.com/office/drawing/2014/main" id="{59A1671A-ABD3-4757-92AB-8036EDE01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657167" y="1834479"/>
            <a:ext cx="401319" cy="401319"/>
          </a:xfrm>
          <a:prstGeom prst="rect">
            <a:avLst/>
          </a:prstGeom>
        </p:spPr>
      </p:pic>
      <p:pic>
        <p:nvPicPr>
          <p:cNvPr id="43" name="그래픽 42" descr="이사회실 단색으로 채워진">
            <a:extLst>
              <a:ext uri="{FF2B5EF4-FFF2-40B4-BE49-F238E27FC236}">
                <a16:creationId xmlns:a16="http://schemas.microsoft.com/office/drawing/2014/main" id="{F0C3A541-7B6C-43DC-B005-B915BFF9D4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908309" y="1309631"/>
            <a:ext cx="401319" cy="401319"/>
          </a:xfrm>
          <a:prstGeom prst="rect">
            <a:avLst/>
          </a:prstGeom>
        </p:spPr>
      </p:pic>
      <p:pic>
        <p:nvPicPr>
          <p:cNvPr id="44" name="그래픽 43" descr="고객 리뷰 단색으로 채워진">
            <a:extLst>
              <a:ext uri="{FF2B5EF4-FFF2-40B4-BE49-F238E27FC236}">
                <a16:creationId xmlns:a16="http://schemas.microsoft.com/office/drawing/2014/main" id="{D32991AC-F00A-48C6-ADC0-F684087E4D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920025" y="1892751"/>
            <a:ext cx="401319" cy="4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6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3-12. BADIZ Platform Structure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FA4B3-A250-4567-88C9-17DA009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2" y="1098970"/>
            <a:ext cx="1143000" cy="5064086"/>
          </a:xfrm>
          <a:prstGeom prst="rect">
            <a:avLst/>
          </a:prstGeom>
        </p:spPr>
      </p:pic>
      <p:pic>
        <p:nvPicPr>
          <p:cNvPr id="11" name="그래픽 10" descr="남학생">
            <a:extLst>
              <a:ext uri="{FF2B5EF4-FFF2-40B4-BE49-F238E27FC236}">
                <a16:creationId xmlns:a16="http://schemas.microsoft.com/office/drawing/2014/main" id="{24635CE0-CAA5-4B2C-93D2-2BDC2631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9729" y="1624263"/>
            <a:ext cx="632879" cy="632879"/>
          </a:xfrm>
          <a:prstGeom prst="rect">
            <a:avLst/>
          </a:prstGeom>
        </p:spPr>
      </p:pic>
      <p:pic>
        <p:nvPicPr>
          <p:cNvPr id="12" name="그래픽 11" descr="남학생">
            <a:extLst>
              <a:ext uri="{FF2B5EF4-FFF2-40B4-BE49-F238E27FC236}">
                <a16:creationId xmlns:a16="http://schemas.microsoft.com/office/drawing/2014/main" id="{14B0A79D-1A15-4D75-96F0-EEE6D50C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521" y="1629689"/>
            <a:ext cx="632879" cy="632879"/>
          </a:xfrm>
          <a:prstGeom prst="rect">
            <a:avLst/>
          </a:prstGeom>
        </p:spPr>
      </p:pic>
      <p:pic>
        <p:nvPicPr>
          <p:cNvPr id="13" name="그래픽 12" descr="여학생">
            <a:extLst>
              <a:ext uri="{FF2B5EF4-FFF2-40B4-BE49-F238E27FC236}">
                <a16:creationId xmlns:a16="http://schemas.microsoft.com/office/drawing/2014/main" id="{7100C352-4CEA-4137-B162-6738A63C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2821" y="2158733"/>
            <a:ext cx="632879" cy="632879"/>
          </a:xfrm>
          <a:prstGeom prst="rect">
            <a:avLst/>
          </a:prstGeom>
        </p:spPr>
      </p:pic>
      <p:pic>
        <p:nvPicPr>
          <p:cNvPr id="14" name="그래픽 13" descr="남학생">
            <a:extLst>
              <a:ext uri="{FF2B5EF4-FFF2-40B4-BE49-F238E27FC236}">
                <a16:creationId xmlns:a16="http://schemas.microsoft.com/office/drawing/2014/main" id="{CA93ED2D-CE8F-4883-A4A9-029FA205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924" y="2158733"/>
            <a:ext cx="632879" cy="632879"/>
          </a:xfrm>
          <a:prstGeom prst="rect">
            <a:avLst/>
          </a:prstGeom>
        </p:spPr>
      </p:pic>
      <p:pic>
        <p:nvPicPr>
          <p:cNvPr id="15" name="그래픽 14" descr="남학생">
            <a:extLst>
              <a:ext uri="{FF2B5EF4-FFF2-40B4-BE49-F238E27FC236}">
                <a16:creationId xmlns:a16="http://schemas.microsoft.com/office/drawing/2014/main" id="{4EC5EDD3-6294-48C4-990A-7D4DF215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99" y="2158735"/>
            <a:ext cx="632879" cy="632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6EDF87-A2E5-4F47-92CC-B17BE66C9C73}"/>
              </a:ext>
            </a:extLst>
          </p:cNvPr>
          <p:cNvSpPr txBox="1"/>
          <p:nvPr/>
        </p:nvSpPr>
        <p:spPr>
          <a:xfrm>
            <a:off x="833970" y="1401913"/>
            <a:ext cx="129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BAZ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(DAI)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18" name="그래픽 17" descr="남학생">
            <a:extLst>
              <a:ext uri="{FF2B5EF4-FFF2-40B4-BE49-F238E27FC236}">
                <a16:creationId xmlns:a16="http://schemas.microsoft.com/office/drawing/2014/main" id="{2ABB0614-8BAE-426B-87D0-21BB1CEB9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928" y="5241273"/>
            <a:ext cx="590789" cy="632879"/>
          </a:xfrm>
          <a:prstGeom prst="rect">
            <a:avLst/>
          </a:prstGeom>
        </p:spPr>
      </p:pic>
      <p:pic>
        <p:nvPicPr>
          <p:cNvPr id="19" name="그래픽 18" descr="남학생">
            <a:extLst>
              <a:ext uri="{FF2B5EF4-FFF2-40B4-BE49-F238E27FC236}">
                <a16:creationId xmlns:a16="http://schemas.microsoft.com/office/drawing/2014/main" id="{F6DFD5D2-EB0E-40F7-8A1B-1E49F1065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77" y="5252005"/>
            <a:ext cx="632879" cy="63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1EFDF-13F9-4950-85B3-A58324E8253C}"/>
              </a:ext>
            </a:extLst>
          </p:cNvPr>
          <p:cNvSpPr txBox="1"/>
          <p:nvPr/>
        </p:nvSpPr>
        <p:spPr>
          <a:xfrm>
            <a:off x="900820" y="5858945"/>
            <a:ext cx="132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BAV(DAO)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27" name="그래픽 26" descr="3D 유리">
            <a:extLst>
              <a:ext uri="{FF2B5EF4-FFF2-40B4-BE49-F238E27FC236}">
                <a16:creationId xmlns:a16="http://schemas.microsoft.com/office/drawing/2014/main" id="{BA11C25E-4475-4364-A9FA-F854368E6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1747" y="5073121"/>
            <a:ext cx="599508" cy="599508"/>
          </a:xfrm>
          <a:prstGeom prst="rect">
            <a:avLst/>
          </a:prstGeom>
        </p:spPr>
      </p:pic>
      <p:pic>
        <p:nvPicPr>
          <p:cNvPr id="28" name="그래픽 27" descr="팟캐스트">
            <a:extLst>
              <a:ext uri="{FF2B5EF4-FFF2-40B4-BE49-F238E27FC236}">
                <a16:creationId xmlns:a16="http://schemas.microsoft.com/office/drawing/2014/main" id="{3ADF8D70-93E2-4D1B-AB4A-B8DD80516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7344" y="4502643"/>
            <a:ext cx="668314" cy="668314"/>
          </a:xfrm>
          <a:prstGeom prst="rect">
            <a:avLst/>
          </a:prstGeom>
        </p:spPr>
      </p:pic>
      <p:pic>
        <p:nvPicPr>
          <p:cNvPr id="30" name="그래픽 29" descr="학사모">
            <a:extLst>
              <a:ext uri="{FF2B5EF4-FFF2-40B4-BE49-F238E27FC236}">
                <a16:creationId xmlns:a16="http://schemas.microsoft.com/office/drawing/2014/main" id="{AD41D294-9F44-4EBC-9AB3-B6D714CB4A8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33107" y="5500648"/>
            <a:ext cx="668314" cy="668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5FC813-3553-4976-9CDF-654FDD0381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1256" y="4610500"/>
            <a:ext cx="1775988" cy="371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5B0588-BC9E-41FB-9084-6AAB984EDF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9134" y="5090577"/>
            <a:ext cx="1679554" cy="381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E8A218-BD1D-4C3C-9E88-D5947DF8F4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8405" y="5580675"/>
            <a:ext cx="1679554" cy="4095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350E30-EBE2-47B8-9FB4-13B5801E63D6}"/>
              </a:ext>
            </a:extLst>
          </p:cNvPr>
          <p:cNvSpPr/>
          <p:nvPr/>
        </p:nvSpPr>
        <p:spPr>
          <a:xfrm>
            <a:off x="4074391" y="4361606"/>
            <a:ext cx="2574767" cy="18364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F1ABEF-CD2E-4FB1-A599-D5A7A1BA51CE}"/>
              </a:ext>
            </a:extLst>
          </p:cNvPr>
          <p:cNvSpPr/>
          <p:nvPr/>
        </p:nvSpPr>
        <p:spPr>
          <a:xfrm>
            <a:off x="786922" y="1640356"/>
            <a:ext cx="1475581" cy="1160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8B4833-4B7A-4B49-82BB-258130DE7143}"/>
              </a:ext>
            </a:extLst>
          </p:cNvPr>
          <p:cNvSpPr/>
          <p:nvPr/>
        </p:nvSpPr>
        <p:spPr>
          <a:xfrm>
            <a:off x="810483" y="5213646"/>
            <a:ext cx="1494135" cy="6556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43F4D6-9EB9-4BD8-832F-BF449EBD76EC}"/>
              </a:ext>
            </a:extLst>
          </p:cNvPr>
          <p:cNvSpPr txBox="1"/>
          <p:nvPr/>
        </p:nvSpPr>
        <p:spPr>
          <a:xfrm>
            <a:off x="3982516" y="4128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투자대상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E6DA92-9DBE-4839-9A42-32AE19E27B43}"/>
              </a:ext>
            </a:extLst>
          </p:cNvPr>
          <p:cNvSpPr/>
          <p:nvPr/>
        </p:nvSpPr>
        <p:spPr>
          <a:xfrm>
            <a:off x="7282725" y="1076480"/>
            <a:ext cx="1203338" cy="51763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635B3-C483-4E98-86C4-2FFD7B2F193E}"/>
              </a:ext>
            </a:extLst>
          </p:cNvPr>
          <p:cNvSpPr txBox="1"/>
          <p:nvPr/>
        </p:nvSpPr>
        <p:spPr>
          <a:xfrm>
            <a:off x="7197473" y="821971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Block Chain</a:t>
            </a:r>
            <a:endParaRPr lang="ko-KR" altLang="en-US" sz="1200" b="1" dirty="0"/>
          </a:p>
        </p:txBody>
      </p:sp>
      <p:pic>
        <p:nvPicPr>
          <p:cNvPr id="41" name="그래픽 40" descr="금고 단색으로 채워진">
            <a:extLst>
              <a:ext uri="{FF2B5EF4-FFF2-40B4-BE49-F238E27FC236}">
                <a16:creationId xmlns:a16="http://schemas.microsoft.com/office/drawing/2014/main" id="{5CFFD0A5-AABD-40DA-BD5A-4B1F2914C8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203066" y="1824068"/>
            <a:ext cx="632879" cy="6328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3D4D47-7424-44B6-91F6-99C04EA22CD5}"/>
              </a:ext>
            </a:extLst>
          </p:cNvPr>
          <p:cNvSpPr txBox="1"/>
          <p:nvPr/>
        </p:nvSpPr>
        <p:spPr>
          <a:xfrm>
            <a:off x="4026040" y="1401913"/>
            <a:ext cx="82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ACCOUNT</a:t>
            </a:r>
            <a:endParaRPr lang="ko-KR" altLang="en-US" sz="1200" b="1" dirty="0"/>
          </a:p>
        </p:txBody>
      </p:sp>
      <p:pic>
        <p:nvPicPr>
          <p:cNvPr id="43" name="그래픽 42" descr="금고 단색으로 채워진">
            <a:extLst>
              <a:ext uri="{FF2B5EF4-FFF2-40B4-BE49-F238E27FC236}">
                <a16:creationId xmlns:a16="http://schemas.microsoft.com/office/drawing/2014/main" id="{07EC6351-08D5-4112-AD35-CCEC4683E1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685179" y="1824068"/>
            <a:ext cx="632879" cy="63287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951AA00-1FFD-4BFF-AFFB-F36B9EB12EE6}"/>
              </a:ext>
            </a:extLst>
          </p:cNvPr>
          <p:cNvSpPr txBox="1"/>
          <p:nvPr/>
        </p:nvSpPr>
        <p:spPr>
          <a:xfrm>
            <a:off x="6212587" y="33383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5F9AD9-4928-4DE2-B169-D1663F745BEE}"/>
              </a:ext>
            </a:extLst>
          </p:cNvPr>
          <p:cNvSpPr txBox="1"/>
          <p:nvPr/>
        </p:nvSpPr>
        <p:spPr>
          <a:xfrm>
            <a:off x="5555935" y="33365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315517E-D7ED-4FBB-8261-D9B1350C60B3}"/>
              </a:ext>
            </a:extLst>
          </p:cNvPr>
          <p:cNvCxnSpPr>
            <a:cxnSpLocks/>
          </p:cNvCxnSpPr>
          <p:nvPr/>
        </p:nvCxnSpPr>
        <p:spPr>
          <a:xfrm>
            <a:off x="5973621" y="2801281"/>
            <a:ext cx="0" cy="158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CED496-3566-4094-A565-A62677548E8D}"/>
              </a:ext>
            </a:extLst>
          </p:cNvPr>
          <p:cNvCxnSpPr>
            <a:cxnSpLocks/>
          </p:cNvCxnSpPr>
          <p:nvPr/>
        </p:nvCxnSpPr>
        <p:spPr>
          <a:xfrm flipH="1" flipV="1">
            <a:off x="6232323" y="2807682"/>
            <a:ext cx="6405" cy="15539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602A7A-1B95-439F-AE6D-020266A241F3}"/>
              </a:ext>
            </a:extLst>
          </p:cNvPr>
          <p:cNvSpPr/>
          <p:nvPr/>
        </p:nvSpPr>
        <p:spPr>
          <a:xfrm>
            <a:off x="4049484" y="1673457"/>
            <a:ext cx="2574767" cy="11278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금고 단색으로 채워진">
            <a:extLst>
              <a:ext uri="{FF2B5EF4-FFF2-40B4-BE49-F238E27FC236}">
                <a16:creationId xmlns:a16="http://schemas.microsoft.com/office/drawing/2014/main" id="{3CED0A18-9CDC-49B3-9A08-5A6F98AD9B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804236" y="1824704"/>
            <a:ext cx="632879" cy="632879"/>
          </a:xfrm>
          <a:prstGeom prst="rect">
            <a:avLst/>
          </a:prstGeom>
        </p:spPr>
      </p:pic>
      <p:pic>
        <p:nvPicPr>
          <p:cNvPr id="54" name="그래픽 53" descr="여학생">
            <a:extLst>
              <a:ext uri="{FF2B5EF4-FFF2-40B4-BE49-F238E27FC236}">
                <a16:creationId xmlns:a16="http://schemas.microsoft.com/office/drawing/2014/main" id="{0D46ED97-65F0-4704-B4C9-A99F69250F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33572" y="5241597"/>
            <a:ext cx="632879" cy="63287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A63DBF8-26DD-4683-95F0-DAB0921063FB}"/>
              </a:ext>
            </a:extLst>
          </p:cNvPr>
          <p:cNvCxnSpPr>
            <a:cxnSpLocks/>
          </p:cNvCxnSpPr>
          <p:nvPr/>
        </p:nvCxnSpPr>
        <p:spPr>
          <a:xfrm flipV="1">
            <a:off x="2285947" y="2345368"/>
            <a:ext cx="1783666" cy="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5666B97-B84A-4652-B946-69FB16596D3C}"/>
              </a:ext>
            </a:extLst>
          </p:cNvPr>
          <p:cNvCxnSpPr>
            <a:cxnSpLocks/>
          </p:cNvCxnSpPr>
          <p:nvPr/>
        </p:nvCxnSpPr>
        <p:spPr>
          <a:xfrm flipH="1">
            <a:off x="2274626" y="2089660"/>
            <a:ext cx="1773429" cy="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8CC86E-B59D-4447-8797-EE70334E040D}"/>
              </a:ext>
            </a:extLst>
          </p:cNvPr>
          <p:cNvSpPr txBox="1"/>
          <p:nvPr/>
        </p:nvSpPr>
        <p:spPr>
          <a:xfrm>
            <a:off x="3190703" y="25171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투자집행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8D29B-5CCD-439F-B4CE-C8111A685BA1}"/>
              </a:ext>
            </a:extLst>
          </p:cNvPr>
          <p:cNvSpPr txBox="1"/>
          <p:nvPr/>
        </p:nvSpPr>
        <p:spPr>
          <a:xfrm>
            <a:off x="2935938" y="17817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pic>
        <p:nvPicPr>
          <p:cNvPr id="59" name="그래픽 58" descr="이사회 단색으로 채워진">
            <a:extLst>
              <a:ext uri="{FF2B5EF4-FFF2-40B4-BE49-F238E27FC236}">
                <a16:creationId xmlns:a16="http://schemas.microsoft.com/office/drawing/2014/main" id="{674CC845-B989-403E-B397-2ADB290AE0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09321" y="3595099"/>
            <a:ext cx="632879" cy="6328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354C61F-4F4A-4C27-9AAB-1F04AE1BFFBA}"/>
              </a:ext>
            </a:extLst>
          </p:cNvPr>
          <p:cNvSpPr txBox="1"/>
          <p:nvPr/>
        </p:nvSpPr>
        <p:spPr>
          <a:xfrm>
            <a:off x="1312049" y="42020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E88183F-8728-48ED-982B-C6F3C6DAB26E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 rot="16200000" flipH="1">
            <a:off x="1128328" y="3197666"/>
            <a:ext cx="793818" cy="1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15787D7-A7B8-4061-9CFC-A4AAD73C8443}"/>
              </a:ext>
            </a:extLst>
          </p:cNvPr>
          <p:cNvCxnSpPr>
            <a:cxnSpLocks/>
            <a:stCxn id="37" idx="0"/>
            <a:endCxn id="61" idx="2"/>
          </p:cNvCxnSpPr>
          <p:nvPr/>
        </p:nvCxnSpPr>
        <p:spPr>
          <a:xfrm rot="5400000" flipH="1" flipV="1">
            <a:off x="1190607" y="4845982"/>
            <a:ext cx="734608" cy="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191A00-06CC-43A2-ACD9-7C529ECBBCC9}"/>
              </a:ext>
            </a:extLst>
          </p:cNvPr>
          <p:cNvCxnSpPr>
            <a:cxnSpLocks/>
          </p:cNvCxnSpPr>
          <p:nvPr/>
        </p:nvCxnSpPr>
        <p:spPr>
          <a:xfrm>
            <a:off x="6734253" y="209106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FB92FF1-6279-41A7-8755-7E654E3C0CBB}"/>
              </a:ext>
            </a:extLst>
          </p:cNvPr>
          <p:cNvCxnSpPr>
            <a:cxnSpLocks/>
          </p:cNvCxnSpPr>
          <p:nvPr/>
        </p:nvCxnSpPr>
        <p:spPr>
          <a:xfrm flipH="1">
            <a:off x="6705030" y="223736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76C9F6-0CB4-4CBB-872F-C72B17C9F244}"/>
              </a:ext>
            </a:extLst>
          </p:cNvPr>
          <p:cNvSpPr txBox="1"/>
          <p:nvPr/>
        </p:nvSpPr>
        <p:spPr>
          <a:xfrm>
            <a:off x="6705030" y="23366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D27D0F-54BB-476B-B9D6-E0DD94C00E95}"/>
              </a:ext>
            </a:extLst>
          </p:cNvPr>
          <p:cNvSpPr txBox="1"/>
          <p:nvPr/>
        </p:nvSpPr>
        <p:spPr>
          <a:xfrm>
            <a:off x="6705030" y="1771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A4775B1-9BF3-46DB-8D6B-29BB757EE0EF}"/>
              </a:ext>
            </a:extLst>
          </p:cNvPr>
          <p:cNvCxnSpPr>
            <a:cxnSpLocks/>
          </p:cNvCxnSpPr>
          <p:nvPr/>
        </p:nvCxnSpPr>
        <p:spPr>
          <a:xfrm>
            <a:off x="6776879" y="521364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61F904C-6457-4B2F-9995-F7893A2C9D0C}"/>
              </a:ext>
            </a:extLst>
          </p:cNvPr>
          <p:cNvCxnSpPr>
            <a:cxnSpLocks/>
          </p:cNvCxnSpPr>
          <p:nvPr/>
        </p:nvCxnSpPr>
        <p:spPr>
          <a:xfrm flipH="1">
            <a:off x="6747656" y="535994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ECC9766-3C4F-4EDC-B52D-6BFDC7491979}"/>
              </a:ext>
            </a:extLst>
          </p:cNvPr>
          <p:cNvSpPr txBox="1"/>
          <p:nvPr/>
        </p:nvSpPr>
        <p:spPr>
          <a:xfrm>
            <a:off x="6747656" y="5459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FBCED0-E9D9-42AF-A639-3E96280AA2C3}"/>
              </a:ext>
            </a:extLst>
          </p:cNvPr>
          <p:cNvSpPr txBox="1"/>
          <p:nvPr/>
        </p:nvSpPr>
        <p:spPr>
          <a:xfrm>
            <a:off x="6747656" y="48939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pic>
        <p:nvPicPr>
          <p:cNvPr id="60" name="그래픽 59" descr="컴퓨터 단색으로 채워진">
            <a:extLst>
              <a:ext uri="{FF2B5EF4-FFF2-40B4-BE49-F238E27FC236}">
                <a16:creationId xmlns:a16="http://schemas.microsoft.com/office/drawing/2014/main" id="{17593528-7F2B-432B-AA8F-A0B86A39D1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892146" y="3238982"/>
            <a:ext cx="632879" cy="63287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C5B095-549F-4C69-9438-787D9ADDE658}"/>
              </a:ext>
            </a:extLst>
          </p:cNvPr>
          <p:cNvSpPr txBox="1"/>
          <p:nvPr/>
        </p:nvSpPr>
        <p:spPr>
          <a:xfrm>
            <a:off x="2766159" y="383580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마스터노드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B7FB6-F718-4A1E-9F8A-258D33A003DF}"/>
              </a:ext>
            </a:extLst>
          </p:cNvPr>
          <p:cNvSpPr txBox="1"/>
          <p:nvPr/>
        </p:nvSpPr>
        <p:spPr>
          <a:xfrm>
            <a:off x="2858749" y="55293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서브노드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719CA5-406C-47B4-87C1-F28D8CA85905}"/>
              </a:ext>
            </a:extLst>
          </p:cNvPr>
          <p:cNvSpPr/>
          <p:nvPr/>
        </p:nvSpPr>
        <p:spPr>
          <a:xfrm>
            <a:off x="2638481" y="3262626"/>
            <a:ext cx="1117485" cy="25963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4A9594-93EC-4893-BDED-2BBAF885448B}"/>
              </a:ext>
            </a:extLst>
          </p:cNvPr>
          <p:cNvSpPr txBox="1"/>
          <p:nvPr/>
        </p:nvSpPr>
        <p:spPr>
          <a:xfrm>
            <a:off x="4277888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F-ACCOUNT</a:t>
            </a:r>
            <a:endParaRPr lang="ko-KR" altLang="en-US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545D13A-5307-477F-BFA1-0AE275BFA486}"/>
              </a:ext>
            </a:extLst>
          </p:cNvPr>
          <p:cNvSpPr txBox="1"/>
          <p:nvPr/>
        </p:nvSpPr>
        <p:spPr>
          <a:xfrm>
            <a:off x="5629040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B-ACCOUNT</a:t>
            </a:r>
            <a:endParaRPr lang="ko-KR" altLang="en-US" sz="1200" b="1" dirty="0"/>
          </a:p>
        </p:txBody>
      </p:sp>
      <p:pic>
        <p:nvPicPr>
          <p:cNvPr id="20" name="그래픽 19" descr="컴퓨터 윤곽선">
            <a:extLst>
              <a:ext uri="{FF2B5EF4-FFF2-40B4-BE49-F238E27FC236}">
                <a16:creationId xmlns:a16="http://schemas.microsoft.com/office/drawing/2014/main" id="{AE6DFEB2-F672-47AE-8BBE-FA89B8A694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5534" y="4454375"/>
            <a:ext cx="664241" cy="653108"/>
          </a:xfrm>
          <a:prstGeom prst="rect">
            <a:avLst/>
          </a:prstGeom>
        </p:spPr>
      </p:pic>
      <p:pic>
        <p:nvPicPr>
          <p:cNvPr id="73" name="그래픽 72" descr="컴퓨터 윤곽선">
            <a:extLst>
              <a:ext uri="{FF2B5EF4-FFF2-40B4-BE49-F238E27FC236}">
                <a16:creationId xmlns:a16="http://schemas.microsoft.com/office/drawing/2014/main" id="{CCE11E86-C2C1-4AFD-9BB2-312B793FE23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2146" y="4933707"/>
            <a:ext cx="664241" cy="653108"/>
          </a:xfrm>
          <a:prstGeom prst="rect">
            <a:avLst/>
          </a:prstGeom>
        </p:spPr>
      </p:pic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A12ADDC-7A62-458D-AF42-570DDB55EE7B}"/>
              </a:ext>
            </a:extLst>
          </p:cNvPr>
          <p:cNvCxnSpPr>
            <a:cxnSpLocks/>
            <a:stCxn id="69" idx="0"/>
          </p:cNvCxnSpPr>
          <p:nvPr/>
        </p:nvCxnSpPr>
        <p:spPr>
          <a:xfrm flipH="1" flipV="1">
            <a:off x="3194659" y="2365537"/>
            <a:ext cx="2565" cy="897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79D6EAD-3895-4AFA-BAE4-5377F83064DB}"/>
              </a:ext>
            </a:extLst>
          </p:cNvPr>
          <p:cNvCxnSpPr>
            <a:endCxn id="50" idx="2"/>
          </p:cNvCxnSpPr>
          <p:nvPr/>
        </p:nvCxnSpPr>
        <p:spPr>
          <a:xfrm flipV="1">
            <a:off x="3755966" y="2801281"/>
            <a:ext cx="1580902" cy="773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4FDBD07-0CAA-4067-87BE-69D70EAE854F}"/>
              </a:ext>
            </a:extLst>
          </p:cNvPr>
          <p:cNvSpPr txBox="1"/>
          <p:nvPr/>
        </p:nvSpPr>
        <p:spPr>
          <a:xfrm>
            <a:off x="3746197" y="33345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블록생성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34047E-7284-4883-81BA-AA8C039F24FC}"/>
              </a:ext>
            </a:extLst>
          </p:cNvPr>
          <p:cNvSpPr txBox="1"/>
          <p:nvPr/>
        </p:nvSpPr>
        <p:spPr>
          <a:xfrm>
            <a:off x="4929677" y="29029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적립</a:t>
            </a:r>
            <a:endParaRPr lang="ko-KR" altLang="en-US" sz="1200" b="1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D1A2C3E-6D73-4760-A787-08F45C42DF0C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1842200" y="3911539"/>
            <a:ext cx="790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86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3-11.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1465" y="487279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</a:t>
            </a:r>
            <a:r>
              <a:rPr lang="ko-KR" altLang="en-US" b="1" dirty="0"/>
              <a:t> </a:t>
            </a:r>
            <a:r>
              <a:rPr lang="ko-KR" altLang="en-US" b="1" dirty="0" err="1"/>
              <a:t>펀딩</a:t>
            </a:r>
            <a:r>
              <a:rPr lang="ko-KR" altLang="en-US" b="1" dirty="0"/>
              <a:t>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013607" y="1158030"/>
            <a:ext cx="2323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/>
              <a:t>크라우드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펀딩제목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설명 및 결과물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펀딩기간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프로젝트 로드맵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희망모금액</a:t>
            </a:r>
          </a:p>
        </p:txBody>
      </p:sp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47959" y="3228340"/>
            <a:ext cx="401319" cy="401319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0628" y="1120738"/>
            <a:ext cx="914400" cy="914400"/>
          </a:xfrm>
          <a:prstGeom prst="rect">
            <a:avLst/>
          </a:prstGeom>
        </p:spPr>
      </p:pic>
      <p:pic>
        <p:nvPicPr>
          <p:cNvPr id="34" name="그래픽 33" descr="게임 컨트롤러">
            <a:extLst>
              <a:ext uri="{FF2B5EF4-FFF2-40B4-BE49-F238E27FC236}">
                <a16:creationId xmlns:a16="http://schemas.microsoft.com/office/drawing/2014/main" id="{2648E1B3-5778-4DD6-BFE5-C5573922E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3822" y="3397812"/>
            <a:ext cx="396074" cy="396074"/>
          </a:xfrm>
          <a:prstGeom prst="rect">
            <a:avLst/>
          </a:prstGeom>
        </p:spPr>
      </p:pic>
      <p:pic>
        <p:nvPicPr>
          <p:cNvPr id="38" name="그래픽 37" descr="삼목게임">
            <a:extLst>
              <a:ext uri="{FF2B5EF4-FFF2-40B4-BE49-F238E27FC236}">
                <a16:creationId xmlns:a16="http://schemas.microsoft.com/office/drawing/2014/main" id="{5EE65A6A-285A-432B-A0A5-CAF7D808B7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1515" y="3384611"/>
            <a:ext cx="396074" cy="396074"/>
          </a:xfrm>
          <a:prstGeom prst="rect">
            <a:avLst/>
          </a:prstGeom>
        </p:spPr>
      </p:pic>
      <p:pic>
        <p:nvPicPr>
          <p:cNvPr id="39" name="그래픽 38" descr="3D 유리">
            <a:extLst>
              <a:ext uri="{FF2B5EF4-FFF2-40B4-BE49-F238E27FC236}">
                <a16:creationId xmlns:a16="http://schemas.microsoft.com/office/drawing/2014/main" id="{ED962DDE-86D8-4997-8A97-24CDCE7680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4211" y="2919479"/>
            <a:ext cx="355296" cy="355296"/>
          </a:xfrm>
          <a:prstGeom prst="rect">
            <a:avLst/>
          </a:prstGeom>
        </p:spPr>
      </p:pic>
      <p:pic>
        <p:nvPicPr>
          <p:cNvPr id="41" name="그래픽 40" descr="비디오 카메라">
            <a:extLst>
              <a:ext uri="{FF2B5EF4-FFF2-40B4-BE49-F238E27FC236}">
                <a16:creationId xmlns:a16="http://schemas.microsoft.com/office/drawing/2014/main" id="{B71BF7C8-EEC5-4DC5-B64D-2B8656F156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943" y="3389798"/>
            <a:ext cx="396074" cy="396074"/>
          </a:xfrm>
          <a:prstGeom prst="rect">
            <a:avLst/>
          </a:prstGeom>
        </p:spPr>
      </p:pic>
      <p:pic>
        <p:nvPicPr>
          <p:cNvPr id="45" name="그래픽 44" descr="팟캐스트">
            <a:extLst>
              <a:ext uri="{FF2B5EF4-FFF2-40B4-BE49-F238E27FC236}">
                <a16:creationId xmlns:a16="http://schemas.microsoft.com/office/drawing/2014/main" id="{E01F0FE1-4B46-4648-9CB9-B0F9BABF8D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943" y="2924724"/>
            <a:ext cx="396074" cy="396074"/>
          </a:xfrm>
          <a:prstGeom prst="rect">
            <a:avLst/>
          </a:prstGeom>
        </p:spPr>
      </p:pic>
      <p:pic>
        <p:nvPicPr>
          <p:cNvPr id="46" name="그래픽 45" descr="광대">
            <a:extLst>
              <a:ext uri="{FF2B5EF4-FFF2-40B4-BE49-F238E27FC236}">
                <a16:creationId xmlns:a16="http://schemas.microsoft.com/office/drawing/2014/main" id="{1BEC76B2-BF2A-40F0-97C0-841676FDA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17768" y="2932204"/>
            <a:ext cx="396074" cy="396074"/>
          </a:xfrm>
          <a:prstGeom prst="rect">
            <a:avLst/>
          </a:prstGeom>
        </p:spPr>
      </p:pic>
      <p:pic>
        <p:nvPicPr>
          <p:cNvPr id="48" name="그래픽 47" descr="남학생">
            <a:extLst>
              <a:ext uri="{FF2B5EF4-FFF2-40B4-BE49-F238E27FC236}">
                <a16:creationId xmlns:a16="http://schemas.microsoft.com/office/drawing/2014/main" id="{56EA058A-1F5B-4E3E-BC5A-0799A0D16E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6369" y="2505855"/>
            <a:ext cx="632879" cy="632879"/>
          </a:xfrm>
          <a:prstGeom prst="rect">
            <a:avLst/>
          </a:prstGeom>
        </p:spPr>
      </p:pic>
      <p:pic>
        <p:nvPicPr>
          <p:cNvPr id="49" name="그래픽 48" descr="여학생">
            <a:extLst>
              <a:ext uri="{FF2B5EF4-FFF2-40B4-BE49-F238E27FC236}">
                <a16:creationId xmlns:a16="http://schemas.microsoft.com/office/drawing/2014/main" id="{396F6754-6073-4D5E-BC46-BF58EBB90C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02473" y="3749706"/>
            <a:ext cx="632879" cy="632879"/>
          </a:xfrm>
          <a:prstGeom prst="rect">
            <a:avLst/>
          </a:prstGeom>
        </p:spPr>
      </p:pic>
      <p:pic>
        <p:nvPicPr>
          <p:cNvPr id="5" name="그래픽 4" descr="열린 포장 상자 단색으로 채워진">
            <a:extLst>
              <a:ext uri="{FF2B5EF4-FFF2-40B4-BE49-F238E27FC236}">
                <a16:creationId xmlns:a16="http://schemas.microsoft.com/office/drawing/2014/main" id="{8955D054-205D-4615-BAC7-1557065275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35987" y="3269578"/>
            <a:ext cx="535141" cy="535141"/>
          </a:xfrm>
          <a:prstGeom prst="rect">
            <a:avLst/>
          </a:prstGeom>
        </p:spPr>
      </p:pic>
      <p:pic>
        <p:nvPicPr>
          <p:cNvPr id="53" name="그래픽 52" descr="열린 포장 상자 단색으로 채워진">
            <a:extLst>
              <a:ext uri="{FF2B5EF4-FFF2-40B4-BE49-F238E27FC236}">
                <a16:creationId xmlns:a16="http://schemas.microsoft.com/office/drawing/2014/main" id="{549A94A1-3F93-49B2-997E-38A3D5BD48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4196" y="3265721"/>
            <a:ext cx="535141" cy="535141"/>
          </a:xfrm>
          <a:prstGeom prst="rect">
            <a:avLst/>
          </a:prstGeom>
        </p:spPr>
      </p:pic>
      <p:pic>
        <p:nvPicPr>
          <p:cNvPr id="54" name="그래픽 53" descr="열린 포장 상자 단색으로 채워진">
            <a:extLst>
              <a:ext uri="{FF2B5EF4-FFF2-40B4-BE49-F238E27FC236}">
                <a16:creationId xmlns:a16="http://schemas.microsoft.com/office/drawing/2014/main" id="{1D222E42-776A-45EF-8312-F28A0FEF93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60257" y="2837768"/>
            <a:ext cx="535141" cy="53514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1DB3AC1-F581-48EC-99EA-2CC94C5DC18A}"/>
              </a:ext>
            </a:extLst>
          </p:cNvPr>
          <p:cNvSpPr txBox="1"/>
          <p:nvPr/>
        </p:nvSpPr>
        <p:spPr>
          <a:xfrm>
            <a:off x="4291941" y="380339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/>
              <a:t>크라우드펀딩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en-US" altLang="ko-KR" sz="1000" b="1" dirty="0" err="1"/>
              <a:t>DApp</a:t>
            </a:r>
            <a:endParaRPr lang="ko-KR" altLang="en-US" sz="1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2DA63D-FBAB-4531-8389-095DD778649F}"/>
              </a:ext>
            </a:extLst>
          </p:cNvPr>
          <p:cNvSpPr txBox="1"/>
          <p:nvPr/>
        </p:nvSpPr>
        <p:spPr>
          <a:xfrm>
            <a:off x="4698450" y="438258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지분획득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5ED27D-45CF-4698-9FD3-085E0FBD0859}"/>
              </a:ext>
            </a:extLst>
          </p:cNvPr>
          <p:cNvSpPr txBox="1"/>
          <p:nvPr/>
        </p:nvSpPr>
        <p:spPr>
          <a:xfrm>
            <a:off x="1538693" y="38057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E4FB5F-E93E-45DC-87F8-B9FB414E0C63}"/>
              </a:ext>
            </a:extLst>
          </p:cNvPr>
          <p:cNvSpPr txBox="1"/>
          <p:nvPr/>
        </p:nvSpPr>
        <p:spPr>
          <a:xfrm>
            <a:off x="6467692" y="3372909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</a:t>
            </a:r>
            <a:r>
              <a:rPr lang="ko-KR" altLang="en-US" sz="1050" b="1" dirty="0"/>
              <a:t>토큰구매 및 </a:t>
            </a:r>
            <a:r>
              <a:rPr lang="ko-KR" altLang="en-US" sz="1050" b="1" dirty="0" err="1"/>
              <a:t>펀딩</a:t>
            </a:r>
            <a:endParaRPr lang="ko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B1923E-B322-431E-975B-1F2C8EB48D53}"/>
              </a:ext>
            </a:extLst>
          </p:cNvPr>
          <p:cNvSpPr txBox="1"/>
          <p:nvPr/>
        </p:nvSpPr>
        <p:spPr>
          <a:xfrm>
            <a:off x="2235798" y="3018205"/>
            <a:ext cx="17059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</a:t>
            </a:r>
            <a:r>
              <a:rPr lang="ko-KR" altLang="en-US" sz="1050" b="1" dirty="0" err="1"/>
              <a:t>펀딩등록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계약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권리설정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E7282-95AD-4EAB-965F-5D5E603A9273}"/>
              </a:ext>
            </a:extLst>
          </p:cNvPr>
          <p:cNvSpPr txBox="1"/>
          <p:nvPr/>
        </p:nvSpPr>
        <p:spPr>
          <a:xfrm>
            <a:off x="2359428" y="3514114"/>
            <a:ext cx="1457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3.</a:t>
            </a:r>
            <a:r>
              <a:rPr lang="ko-KR" altLang="en-US" sz="1050" b="1" dirty="0"/>
              <a:t>설정한 권리에 따른 </a:t>
            </a:r>
            <a:endParaRPr lang="en-US" altLang="ko-KR" sz="1050" b="1" dirty="0"/>
          </a:p>
          <a:p>
            <a:r>
              <a:rPr lang="ko-KR" altLang="en-US" sz="1050" b="1" dirty="0"/>
              <a:t>지분판매진행</a:t>
            </a:r>
          </a:p>
        </p:txBody>
      </p:sp>
      <p:pic>
        <p:nvPicPr>
          <p:cNvPr id="61" name="그래픽 60" descr="동전 단색으로 채워진">
            <a:extLst>
              <a:ext uri="{FF2B5EF4-FFF2-40B4-BE49-F238E27FC236}">
                <a16:creationId xmlns:a16="http://schemas.microsoft.com/office/drawing/2014/main" id="{80F17464-1B0B-474A-B24F-6772E92D7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04353" y="3533291"/>
            <a:ext cx="401319" cy="4013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EBD015-1E2B-4726-B3AA-C3DAA7959EA8}"/>
              </a:ext>
            </a:extLst>
          </p:cNvPr>
          <p:cNvCxnSpPr>
            <a:endCxn id="40" idx="2"/>
          </p:cNvCxnSpPr>
          <p:nvPr/>
        </p:nvCxnSpPr>
        <p:spPr>
          <a:xfrm flipV="1">
            <a:off x="4727827" y="2035138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BE37363-ED41-4A15-A55D-A1EBD3F5A71A}"/>
              </a:ext>
            </a:extLst>
          </p:cNvPr>
          <p:cNvCxnSpPr/>
          <p:nvPr/>
        </p:nvCxnSpPr>
        <p:spPr>
          <a:xfrm flipH="1">
            <a:off x="2163994" y="3261965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95907D2-941A-48B9-BF4D-EFD5D4CF39BE}"/>
              </a:ext>
            </a:extLst>
          </p:cNvPr>
          <p:cNvCxnSpPr/>
          <p:nvPr/>
        </p:nvCxnSpPr>
        <p:spPr>
          <a:xfrm>
            <a:off x="2185024" y="3522012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9937A51-EAEC-4E09-B892-A2F877ABE108}"/>
              </a:ext>
            </a:extLst>
          </p:cNvPr>
          <p:cNvCxnSpPr/>
          <p:nvPr/>
        </p:nvCxnSpPr>
        <p:spPr>
          <a:xfrm flipV="1">
            <a:off x="4754196" y="4188543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A51A156-B63B-4653-B237-1942CC5C76B9}"/>
              </a:ext>
            </a:extLst>
          </p:cNvPr>
          <p:cNvCxnSpPr>
            <a:cxnSpLocks/>
          </p:cNvCxnSpPr>
          <p:nvPr/>
        </p:nvCxnSpPr>
        <p:spPr>
          <a:xfrm flipH="1">
            <a:off x="5326214" y="2849379"/>
            <a:ext cx="1282656" cy="52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ED3CF3F-1F8C-46B8-922B-D1BB47F9235C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289337" y="3533292"/>
            <a:ext cx="1371005" cy="53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3C2692-276F-40D6-BFBB-385304EEB063}"/>
              </a:ext>
            </a:extLst>
          </p:cNvPr>
          <p:cNvCxnSpPr>
            <a:cxnSpLocks/>
            <a:endCxn id="48" idx="3"/>
          </p:cNvCxnSpPr>
          <p:nvPr/>
        </p:nvCxnSpPr>
        <p:spPr>
          <a:xfrm flipH="1" flipV="1">
            <a:off x="7249248" y="2822295"/>
            <a:ext cx="1155105" cy="47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E74ECCA-C605-404E-BCD5-658B90730172}"/>
              </a:ext>
            </a:extLst>
          </p:cNvPr>
          <p:cNvCxnSpPr>
            <a:stCxn id="61" idx="1"/>
            <a:endCxn id="49" idx="3"/>
          </p:cNvCxnSpPr>
          <p:nvPr/>
        </p:nvCxnSpPr>
        <p:spPr>
          <a:xfrm flipH="1">
            <a:off x="7335352" y="3733951"/>
            <a:ext cx="1069001" cy="33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5D2B5E2-E1BF-4190-855B-621B636FD2E1}"/>
              </a:ext>
            </a:extLst>
          </p:cNvPr>
          <p:cNvSpPr txBox="1"/>
          <p:nvPr/>
        </p:nvSpPr>
        <p:spPr>
          <a:xfrm>
            <a:off x="7719527" y="2794725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8A9B29-08EA-44E2-8290-E6837038E154}"/>
              </a:ext>
            </a:extLst>
          </p:cNvPr>
          <p:cNvSpPr txBox="1"/>
          <p:nvPr/>
        </p:nvSpPr>
        <p:spPr>
          <a:xfrm>
            <a:off x="7718953" y="390413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5405574" y="266090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A 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485FA4-B64F-4D05-AF42-B31EDE92C675}"/>
              </a:ext>
            </a:extLst>
          </p:cNvPr>
          <p:cNvSpPr txBox="1"/>
          <p:nvPr/>
        </p:nvSpPr>
        <p:spPr>
          <a:xfrm>
            <a:off x="5495604" y="393325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B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graphicFrame>
        <p:nvGraphicFramePr>
          <p:cNvPr id="87" name="표 87">
            <a:extLst>
              <a:ext uri="{FF2B5EF4-FFF2-40B4-BE49-F238E27FC236}">
                <a16:creationId xmlns:a16="http://schemas.microsoft.com/office/drawing/2014/main" id="{A3473E77-0946-4C6C-8B94-F3CD7ABC9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22830"/>
              </p:ext>
            </p:extLst>
          </p:nvPr>
        </p:nvGraphicFramePr>
        <p:xfrm>
          <a:off x="4036002" y="4960004"/>
          <a:ext cx="289217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405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소유자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86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2947AA0-A9DF-4DA1-945E-43C24610A409}"/>
              </a:ext>
            </a:extLst>
          </p:cNvPr>
          <p:cNvSpPr/>
          <p:nvPr/>
        </p:nvSpPr>
        <p:spPr>
          <a:xfrm rot="10800000">
            <a:off x="984229" y="4896939"/>
            <a:ext cx="7181362" cy="1531638"/>
          </a:xfrm>
          <a:prstGeom prst="wedgeRoundRectCallout">
            <a:avLst>
              <a:gd name="adj1" fmla="val -28543"/>
              <a:gd name="adj2" fmla="val 6130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14FA644E-78C2-4E21-9470-ED2527B86EB3}"/>
              </a:ext>
            </a:extLst>
          </p:cNvPr>
          <p:cNvSpPr/>
          <p:nvPr/>
        </p:nvSpPr>
        <p:spPr>
          <a:xfrm>
            <a:off x="984230" y="3165865"/>
            <a:ext cx="7175539" cy="15289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B700FDC-FC71-4EA5-955B-D621558FCCD2}"/>
              </a:ext>
            </a:extLst>
          </p:cNvPr>
          <p:cNvSpPr/>
          <p:nvPr/>
        </p:nvSpPr>
        <p:spPr>
          <a:xfrm>
            <a:off x="5926993" y="1621512"/>
            <a:ext cx="2232777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8E41E2-7895-470E-83A6-CA89544D39D7}"/>
              </a:ext>
            </a:extLst>
          </p:cNvPr>
          <p:cNvSpPr/>
          <p:nvPr/>
        </p:nvSpPr>
        <p:spPr>
          <a:xfrm>
            <a:off x="984230" y="1632229"/>
            <a:ext cx="3724930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3-11.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투표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326" y="3384886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4159467" y="3642965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0B41FA-1BAF-4290-9D58-59D5690B6BCE}"/>
              </a:ext>
            </a:extLst>
          </p:cNvPr>
          <p:cNvSpPr txBox="1"/>
          <p:nvPr/>
        </p:nvSpPr>
        <p:spPr>
          <a:xfrm>
            <a:off x="4204395" y="4053065"/>
            <a:ext cx="1091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Transaction</a:t>
            </a:r>
            <a:endParaRPr lang="ko-KR" altLang="en-US" sz="1000" b="1" dirty="0"/>
          </a:p>
        </p:txBody>
      </p:sp>
      <p:pic>
        <p:nvPicPr>
          <p:cNvPr id="7" name="그래픽 6" descr="이사회 단색으로 채워진">
            <a:extLst>
              <a:ext uri="{FF2B5EF4-FFF2-40B4-BE49-F238E27FC236}">
                <a16:creationId xmlns:a16="http://schemas.microsoft.com/office/drawing/2014/main" id="{4ED2292D-E994-43E7-A977-0EE9F5E49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2063" y="3429000"/>
            <a:ext cx="914400" cy="91440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642A42A-07A3-42E5-8F42-1C5B608537A7}"/>
              </a:ext>
            </a:extLst>
          </p:cNvPr>
          <p:cNvCxnSpPr>
            <a:cxnSpLocks/>
          </p:cNvCxnSpPr>
          <p:nvPr/>
        </p:nvCxnSpPr>
        <p:spPr>
          <a:xfrm flipH="1">
            <a:off x="3359263" y="405306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B58A813-45A7-4D56-8219-1851AF2D1EF0}"/>
              </a:ext>
            </a:extLst>
          </p:cNvPr>
          <p:cNvCxnSpPr>
            <a:cxnSpLocks/>
          </p:cNvCxnSpPr>
          <p:nvPr/>
        </p:nvCxnSpPr>
        <p:spPr>
          <a:xfrm>
            <a:off x="3359263" y="387937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74F959-CB79-452D-8EAD-D1A3BDBC5ACC}"/>
              </a:ext>
            </a:extLst>
          </p:cNvPr>
          <p:cNvSpPr txBox="1"/>
          <p:nvPr/>
        </p:nvSpPr>
        <p:spPr>
          <a:xfrm>
            <a:off x="6249804" y="439005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pic>
        <p:nvPicPr>
          <p:cNvPr id="52" name="그래픽 51" descr="남자 옆모습 단색으로 채워진">
            <a:extLst>
              <a:ext uri="{FF2B5EF4-FFF2-40B4-BE49-F238E27FC236}">
                <a16:creationId xmlns:a16="http://schemas.microsoft.com/office/drawing/2014/main" id="{94056862-7748-4E23-81AD-E41D086DA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4311" y="1669608"/>
            <a:ext cx="632879" cy="632879"/>
          </a:xfrm>
          <a:prstGeom prst="rect">
            <a:avLst/>
          </a:prstGeom>
        </p:spPr>
      </p:pic>
      <p:pic>
        <p:nvPicPr>
          <p:cNvPr id="62" name="그래픽 61" descr="여학생">
            <a:extLst>
              <a:ext uri="{FF2B5EF4-FFF2-40B4-BE49-F238E27FC236}">
                <a16:creationId xmlns:a16="http://schemas.microsoft.com/office/drawing/2014/main" id="{87E80555-9C13-4E74-9B2C-B66F508BA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2828" y="1649166"/>
            <a:ext cx="632879" cy="632879"/>
          </a:xfrm>
          <a:prstGeom prst="rect">
            <a:avLst/>
          </a:prstGeom>
        </p:spPr>
      </p:pic>
      <p:pic>
        <p:nvPicPr>
          <p:cNvPr id="63" name="그래픽 62" descr="남학생">
            <a:extLst>
              <a:ext uri="{FF2B5EF4-FFF2-40B4-BE49-F238E27FC236}">
                <a16:creationId xmlns:a16="http://schemas.microsoft.com/office/drawing/2014/main" id="{3DAB7A16-2F95-4A61-A5ED-309139E0D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8348" y="1632229"/>
            <a:ext cx="632879" cy="632879"/>
          </a:xfrm>
          <a:prstGeom prst="rect">
            <a:avLst/>
          </a:prstGeom>
        </p:spPr>
      </p:pic>
      <p:pic>
        <p:nvPicPr>
          <p:cNvPr id="64" name="그래픽 63" descr="문서 단색으로 채워진">
            <a:extLst>
              <a:ext uri="{FF2B5EF4-FFF2-40B4-BE49-F238E27FC236}">
                <a16:creationId xmlns:a16="http://schemas.microsoft.com/office/drawing/2014/main" id="{A54AF25D-DF89-4874-ABC6-9C57D3D42C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4498" y="5227400"/>
            <a:ext cx="914400" cy="914400"/>
          </a:xfrm>
          <a:prstGeom prst="rect">
            <a:avLst/>
          </a:prstGeom>
        </p:spPr>
      </p:pic>
      <p:graphicFrame>
        <p:nvGraphicFramePr>
          <p:cNvPr id="65" name="표 87">
            <a:extLst>
              <a:ext uri="{FF2B5EF4-FFF2-40B4-BE49-F238E27FC236}">
                <a16:creationId xmlns:a16="http://schemas.microsoft.com/office/drawing/2014/main" id="{E4463711-9839-41FB-B4FE-E6E1A8BA9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51367"/>
              </p:ext>
            </p:extLst>
          </p:nvPr>
        </p:nvGraphicFramePr>
        <p:xfrm>
          <a:off x="2288898" y="5318840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대박 영화제작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고려대 장학금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graphicFrame>
        <p:nvGraphicFramePr>
          <p:cNvPr id="66" name="표 87">
            <a:extLst>
              <a:ext uri="{FF2B5EF4-FFF2-40B4-BE49-F238E27FC236}">
                <a16:creationId xmlns:a16="http://schemas.microsoft.com/office/drawing/2014/main" id="{538CA582-7207-4DDA-B2E0-671943D71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854"/>
              </p:ext>
            </p:extLst>
          </p:nvPr>
        </p:nvGraphicFramePr>
        <p:xfrm>
          <a:off x="5161933" y="5323067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보유량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소액대출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0x1a2b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연탄기부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E02A3B13-3F0D-4770-9C31-262F1B47BE29}"/>
              </a:ext>
            </a:extLst>
          </p:cNvPr>
          <p:cNvSpPr txBox="1"/>
          <p:nvPr/>
        </p:nvSpPr>
        <p:spPr>
          <a:xfrm>
            <a:off x="6030618" y="2244776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0x123</a:t>
            </a:r>
            <a:endParaRPr lang="ko-KR" altLang="en-US" sz="1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66C45E-506D-4C4C-99CE-0C175FBEB166}"/>
              </a:ext>
            </a:extLst>
          </p:cNvPr>
          <p:cNvSpPr txBox="1"/>
          <p:nvPr/>
        </p:nvSpPr>
        <p:spPr>
          <a:xfrm>
            <a:off x="6754758" y="2239555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0xabc</a:t>
            </a:r>
            <a:endParaRPr lang="ko-KR" altLang="en-US" sz="1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4720BF-AB48-4E86-8577-85E72279135E}"/>
              </a:ext>
            </a:extLst>
          </p:cNvPr>
          <p:cNvSpPr txBox="1"/>
          <p:nvPr/>
        </p:nvSpPr>
        <p:spPr>
          <a:xfrm>
            <a:off x="7427316" y="222823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0x1a2b</a:t>
            </a:r>
            <a:endParaRPr lang="ko-KR" altLang="en-US" sz="1000" b="1" dirty="0"/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15ECF401-F091-420C-91F0-6EF6084637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0587" y="1749573"/>
            <a:ext cx="632879" cy="632879"/>
          </a:xfrm>
          <a:prstGeom prst="rect">
            <a:avLst/>
          </a:prstGeom>
        </p:spPr>
      </p:pic>
      <p:pic>
        <p:nvPicPr>
          <p:cNvPr id="79" name="그래픽 78" descr="사용자 단색으로 채워진">
            <a:extLst>
              <a:ext uri="{FF2B5EF4-FFF2-40B4-BE49-F238E27FC236}">
                <a16:creationId xmlns:a16="http://schemas.microsoft.com/office/drawing/2014/main" id="{1DA55402-04C3-4968-B1AC-C39DBAF0F0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2063" y="1713184"/>
            <a:ext cx="632879" cy="632879"/>
          </a:xfrm>
          <a:prstGeom prst="rect">
            <a:avLst/>
          </a:prstGeom>
        </p:spPr>
      </p:pic>
      <p:pic>
        <p:nvPicPr>
          <p:cNvPr id="80" name="그래픽 79" descr="사용자 단색으로 채워진">
            <a:extLst>
              <a:ext uri="{FF2B5EF4-FFF2-40B4-BE49-F238E27FC236}">
                <a16:creationId xmlns:a16="http://schemas.microsoft.com/office/drawing/2014/main" id="{E4F3BF12-B948-429E-A296-0FB29B5CE1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2824" y="1713185"/>
            <a:ext cx="632879" cy="632879"/>
          </a:xfrm>
          <a:prstGeom prst="rect">
            <a:avLst/>
          </a:prstGeom>
        </p:spPr>
      </p:pic>
      <p:pic>
        <p:nvPicPr>
          <p:cNvPr id="81" name="그래픽 80" descr="사용자 단색으로 채워진">
            <a:extLst>
              <a:ext uri="{FF2B5EF4-FFF2-40B4-BE49-F238E27FC236}">
                <a16:creationId xmlns:a16="http://schemas.microsoft.com/office/drawing/2014/main" id="{ED20AA08-5DDD-458C-9074-0333ADC9BF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0836" y="1684183"/>
            <a:ext cx="632879" cy="63287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3EEB6F1-FFEC-41C1-8DAA-83E4CDFEAF14}"/>
              </a:ext>
            </a:extLst>
          </p:cNvPr>
          <p:cNvSpPr txBox="1"/>
          <p:nvPr/>
        </p:nvSpPr>
        <p:spPr>
          <a:xfrm>
            <a:off x="1110830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대박 영화제작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75B1346-F206-467A-94C5-56B019E70626}"/>
              </a:ext>
            </a:extLst>
          </p:cNvPr>
          <p:cNvSpPr txBox="1"/>
          <p:nvPr/>
        </p:nvSpPr>
        <p:spPr>
          <a:xfrm>
            <a:off x="2058254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고려대 장학금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0C4BE3-29E9-41AC-A0C7-C529448F215D}"/>
              </a:ext>
            </a:extLst>
          </p:cNvPr>
          <p:cNvSpPr txBox="1"/>
          <p:nvPr/>
        </p:nvSpPr>
        <p:spPr>
          <a:xfrm>
            <a:off x="3047392" y="23460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소액대출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232E10-134B-4BFB-BE06-7E3443B2D295}"/>
              </a:ext>
            </a:extLst>
          </p:cNvPr>
          <p:cNvSpPr txBox="1"/>
          <p:nvPr/>
        </p:nvSpPr>
        <p:spPr>
          <a:xfrm>
            <a:off x="3815081" y="234003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연탄기부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38260F-BF64-404A-B941-3DEB2FB61C97}"/>
              </a:ext>
            </a:extLst>
          </p:cNvPr>
          <p:cNvSpPr txBox="1"/>
          <p:nvPr/>
        </p:nvSpPr>
        <p:spPr>
          <a:xfrm>
            <a:off x="984230" y="138611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투표등록</a:t>
            </a:r>
            <a:endParaRPr lang="ko-KR" altLang="en-US" sz="1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C74605-D1DE-4E08-9A65-0B4D2865EA43}"/>
              </a:ext>
            </a:extLst>
          </p:cNvPr>
          <p:cNvSpPr txBox="1"/>
          <p:nvPr/>
        </p:nvSpPr>
        <p:spPr>
          <a:xfrm>
            <a:off x="5910753" y="13811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88F2447-6F59-43E4-A9E7-2112D3AB9A68}"/>
              </a:ext>
            </a:extLst>
          </p:cNvPr>
          <p:cNvSpPr txBox="1"/>
          <p:nvPr/>
        </p:nvSpPr>
        <p:spPr>
          <a:xfrm>
            <a:off x="2343588" y="437179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최종투표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A68FE1-062F-4E59-AFAB-488C46523B01}"/>
              </a:ext>
            </a:extLst>
          </p:cNvPr>
          <p:cNvSpPr txBox="1"/>
          <p:nvPr/>
        </p:nvSpPr>
        <p:spPr>
          <a:xfrm>
            <a:off x="1469746" y="498117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B8DA84-3D9C-404C-A7E8-0159E1B0C32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59263" y="2683193"/>
            <a:ext cx="0" cy="74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1950CFC-7F9D-4485-8EAF-7760C7FF7A64}"/>
              </a:ext>
            </a:extLst>
          </p:cNvPr>
          <p:cNvCxnSpPr>
            <a:stCxn id="94" idx="2"/>
          </p:cNvCxnSpPr>
          <p:nvPr/>
        </p:nvCxnSpPr>
        <p:spPr>
          <a:xfrm flipH="1">
            <a:off x="3182112" y="2655102"/>
            <a:ext cx="3861270" cy="96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04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3-13. BADIZ </a:t>
            </a:r>
            <a:r>
              <a:rPr lang="ko-KR" altLang="en-US" dirty="0" err="1"/>
              <a:t>펀딩</a:t>
            </a:r>
            <a:r>
              <a:rPr lang="ko-KR" altLang="en-US" dirty="0"/>
              <a:t> 흐름도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5CCD68-DAFD-4ADF-AB62-BAA61671CAD3}"/>
              </a:ext>
            </a:extLst>
          </p:cNvPr>
          <p:cNvSpPr txBox="1"/>
          <p:nvPr/>
        </p:nvSpPr>
        <p:spPr>
          <a:xfrm>
            <a:off x="685570" y="750733"/>
            <a:ext cx="7952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지분투자형 블록체인 </a:t>
            </a:r>
            <a:r>
              <a:rPr lang="ko-KR" altLang="en-US" sz="2000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수익금 분배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수익금 입금되면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2E380-10AF-49C7-BFFE-BB4100FF167D}"/>
              </a:ext>
            </a:extLst>
          </p:cNvPr>
          <p:cNvSpPr txBox="1"/>
          <p:nvPr/>
        </p:nvSpPr>
        <p:spPr>
          <a:xfrm>
            <a:off x="685569" y="3613055"/>
            <a:ext cx="7952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대출형 블록체인 </a:t>
            </a:r>
            <a:r>
              <a:rPr lang="ko-KR" altLang="en-US" sz="2000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대출이자 분배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대출이자 입금되면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48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3-14. BADIZ </a:t>
            </a:r>
            <a:r>
              <a:rPr lang="ko-KR" altLang="en-US" dirty="0" err="1"/>
              <a:t>펀딩</a:t>
            </a:r>
            <a:r>
              <a:rPr lang="ko-KR" altLang="en-US" dirty="0"/>
              <a:t> 흐름도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49E2F-7404-4161-B721-F57BC553BA6E}"/>
              </a:ext>
            </a:extLst>
          </p:cNvPr>
          <p:cNvSpPr txBox="1"/>
          <p:nvPr/>
        </p:nvSpPr>
        <p:spPr>
          <a:xfrm>
            <a:off x="685570" y="3676286"/>
            <a:ext cx="795260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기부형  블록체인 </a:t>
            </a:r>
            <a:r>
              <a:rPr lang="ko-KR" altLang="en-US" sz="2000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729F0-C531-492B-A548-B032722CFFC5}"/>
              </a:ext>
            </a:extLst>
          </p:cNvPr>
          <p:cNvSpPr txBox="1"/>
          <p:nvPr/>
        </p:nvSpPr>
        <p:spPr>
          <a:xfrm>
            <a:off x="685569" y="812899"/>
            <a:ext cx="795260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후원형  블록체인 </a:t>
            </a:r>
            <a:r>
              <a:rPr lang="ko-KR" altLang="en-US" sz="2000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70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 err="1"/>
              <a:t>장학금펀딩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6927CA-6450-47E2-8C94-82EE601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56848"/>
              </p:ext>
            </p:extLst>
          </p:nvPr>
        </p:nvGraphicFramePr>
        <p:xfrm>
          <a:off x="1124712" y="886968"/>
          <a:ext cx="7671816" cy="51114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2907792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</a:tblGrid>
              <a:tr h="635020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순수기여형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 의무 보유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일정 기간 이후 현금으로 상환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본인이 제공 가능한 용역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서비스 등으로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토큰가치 환산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상환</a:t>
                      </a: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플랫폼 내 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의 기부자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거래형토큰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보유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가 보유 토큰을 활용하여 서비스 수취</a:t>
                      </a: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리워드기부형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거래형 토큰 수취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상환의무 보유</a:t>
                      </a:r>
                    </a:p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보유한 거래형 토큰으로 필요 서비스 수취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거래형 토큰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포인트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리워드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을 활용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직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간접 서비스 거래 가능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738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4-2. </a:t>
            </a:r>
            <a:r>
              <a:rPr lang="ko-KR" altLang="en-US" dirty="0" err="1"/>
              <a:t>기부금펀딩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904875"/>
            <a:ext cx="8260381" cy="48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1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수익형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지분투자 및 대출계약을 하여 발생하는 수익을 투자자에게 배분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8233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비수익형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45155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42342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60182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6203" y="4588741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42017" y="4626544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64100" y="4233643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17838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75918" y="5266294"/>
            <a:ext cx="668314" cy="6683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6E290C-D1E8-4036-A776-13EEB05F2E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54" y="2545283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846"/>
          <a:stretch/>
        </p:blipFill>
        <p:spPr>
          <a:xfrm>
            <a:off x="554652" y="1009650"/>
            <a:ext cx="8227398" cy="43810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43" y="3902149"/>
            <a:ext cx="1200150" cy="40625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08" y="3902149"/>
            <a:ext cx="1200150" cy="40625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73" y="3902149"/>
            <a:ext cx="1549918" cy="4062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47" y="3904364"/>
            <a:ext cx="1549918" cy="4062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3316" y="392060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증권형 토큰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08634" y="3950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0820" y="39508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장학금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01222" y="3950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사회복지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33599" y="539070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토큰투자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 err="1"/>
              <a:t>지분상승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배당수익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231689" y="5390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대출계약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이자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097770" y="5371069"/>
            <a:ext cx="11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재능기부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844091" y="53855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사은품</a:t>
            </a:r>
            <a:r>
              <a:rPr lang="en-US" altLang="ko-KR" sz="1200" b="1" dirty="0"/>
              <a:t>,</a:t>
            </a:r>
            <a:r>
              <a:rPr lang="ko-KR" altLang="en-US" sz="1200" b="1" dirty="0" err="1"/>
              <a:t>감사카드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31" y="1762391"/>
            <a:ext cx="371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DF75E2A3-028B-43ED-B31A-32FEA8D9F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83862"/>
              </p:ext>
            </p:extLst>
          </p:nvPr>
        </p:nvGraphicFramePr>
        <p:xfrm>
          <a:off x="950977" y="1212186"/>
          <a:ext cx="7541559" cy="1256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1544">
                  <a:extLst>
                    <a:ext uri="{9D8B030D-6E8A-4147-A177-3AD203B41FA5}">
                      <a16:colId xmlns:a16="http://schemas.microsoft.com/office/drawing/2014/main" val="939178994"/>
                    </a:ext>
                  </a:extLst>
                </a:gridCol>
                <a:gridCol w="3476162">
                  <a:extLst>
                    <a:ext uri="{9D8B030D-6E8A-4147-A177-3AD203B41FA5}">
                      <a16:colId xmlns:a16="http://schemas.microsoft.com/office/drawing/2014/main" val="1127487857"/>
                    </a:ext>
                  </a:extLst>
                </a:gridCol>
                <a:gridCol w="2513853">
                  <a:extLst>
                    <a:ext uri="{9D8B030D-6E8A-4147-A177-3AD203B41FA5}">
                      <a16:colId xmlns:a16="http://schemas.microsoft.com/office/drawing/2014/main" val="736327379"/>
                    </a:ext>
                  </a:extLst>
                </a:gridCol>
              </a:tblGrid>
              <a:tr h="628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사명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웹사이트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로고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326571"/>
                  </a:ext>
                </a:extLst>
              </a:tr>
              <a:tr h="628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BADIZ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http://nhjung74.cafe24.com/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4181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회사 개요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950977" y="3914853"/>
            <a:ext cx="6794212" cy="1792643"/>
            <a:chOff x="268806" y="3266596"/>
            <a:chExt cx="1775035" cy="1792643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슬로건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15650" y="3581911"/>
              <a:ext cx="17281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Speed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  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Simple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단순한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Security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기반 보안강화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기회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E379383-7610-4404-9422-FC863F32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63" y="3533567"/>
            <a:ext cx="1905266" cy="1905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85DDA-BC5B-4AC9-8EAD-A66FEC30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2"/>
          <a:stretch/>
        </p:blipFill>
        <p:spPr>
          <a:xfrm>
            <a:off x="6287757" y="1860360"/>
            <a:ext cx="1905266" cy="6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주요인력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1"/>
            <a:ext cx="2313851" cy="608810"/>
            <a:chOff x="268806" y="3266596"/>
            <a:chExt cx="1825784" cy="55899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(CTO)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기술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624053"/>
            <a:chOff x="268806" y="3266596"/>
            <a:chExt cx="1825853" cy="624053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(CMO)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</a:t>
              </a:r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마케딩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1"/>
            <a:ext cx="2863724" cy="596669"/>
            <a:chOff x="268806" y="3266596"/>
            <a:chExt cx="1807846" cy="54785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(CEO)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총괄 대표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584308"/>
            <a:chOff x="268806" y="3266596"/>
            <a:chExt cx="1807846" cy="584308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(CFO)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재무기획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1681</TotalTime>
  <Words>1419</Words>
  <Application>Microsoft Office PowerPoint</Application>
  <PresentationFormat>화면 슬라이드 쇼(4:3)</PresentationFormat>
  <Paragraphs>440</Paragraphs>
  <Slides>36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Wingdings</vt:lpstr>
      <vt:lpstr>1_Office 테마</vt:lpstr>
      <vt:lpstr>2_Office 테마</vt:lpstr>
      <vt:lpstr>Office 테마</vt:lpstr>
      <vt:lpstr>블록체인 크라우드 펀딩 회사 BADIZ Project  </vt:lpstr>
      <vt:lpstr>Contents</vt:lpstr>
      <vt:lpstr>01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136</cp:revision>
  <cp:lastPrinted>2018-05-09T02:34:30Z</cp:lastPrinted>
  <dcterms:created xsi:type="dcterms:W3CDTF">2018-05-08T08:03:16Z</dcterms:created>
  <dcterms:modified xsi:type="dcterms:W3CDTF">2020-12-05T13:36:44Z</dcterms:modified>
</cp:coreProperties>
</file>